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6" r:id="rId1"/>
  </p:sldMasterIdLst>
  <p:notesMasterIdLst>
    <p:notesMasterId r:id="rId60"/>
  </p:notesMasterIdLst>
  <p:handoutMasterIdLst>
    <p:handoutMasterId r:id="rId61"/>
  </p:handoutMasterIdLst>
  <p:sldIdLst>
    <p:sldId id="352" r:id="rId2"/>
    <p:sldId id="351" r:id="rId3"/>
    <p:sldId id="355" r:id="rId4"/>
    <p:sldId id="281" r:id="rId5"/>
    <p:sldId id="354" r:id="rId6"/>
    <p:sldId id="356" r:id="rId7"/>
    <p:sldId id="361" r:id="rId8"/>
    <p:sldId id="362" r:id="rId9"/>
    <p:sldId id="363" r:id="rId10"/>
    <p:sldId id="364" r:id="rId11"/>
    <p:sldId id="365"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404" r:id="rId36"/>
    <p:sldId id="405" r:id="rId37"/>
    <p:sldId id="406" r:id="rId38"/>
    <p:sldId id="407" r:id="rId39"/>
    <p:sldId id="408" r:id="rId40"/>
    <p:sldId id="409" r:id="rId41"/>
    <p:sldId id="410" r:id="rId42"/>
    <p:sldId id="411"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12" r:id="rId57"/>
    <p:sldId id="413" r:id="rId58"/>
    <p:sldId id="403" r:id="rId59"/>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FF33"/>
    <a:srgbClr val="FFFF99"/>
    <a:srgbClr val="800000"/>
    <a:srgbClr val="000066"/>
    <a:srgbClr val="160006"/>
    <a:srgbClr val="000000"/>
    <a:srgbClr val="6C012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66" d="100"/>
          <a:sy n="66" d="100"/>
        </p:scale>
        <p:origin x="-11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76"/>
    </p:cViewPr>
  </p:sorterViewPr>
  <p:notesViewPr>
    <p:cSldViewPr>
      <p:cViewPr varScale="1">
        <p:scale>
          <a:sx n="51" d="100"/>
          <a:sy n="51" d="100"/>
        </p:scale>
        <p:origin x="-175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6513" y="8750300"/>
            <a:ext cx="401637" cy="304800"/>
          </a:xfrm>
          <a:prstGeom prst="rect">
            <a:avLst/>
          </a:prstGeom>
          <a:noFill/>
          <a:ln w="12700">
            <a:noFill/>
            <a:miter lim="800000"/>
            <a:headEnd/>
            <a:tailEnd/>
          </a:ln>
          <a:effectLst/>
        </p:spPr>
        <p:txBody>
          <a:bodyPr wrap="none" lIns="90487" tIns="44450" rIns="90487" bIns="44450" anchor="ctr">
            <a:spAutoFit/>
          </a:bodyPr>
          <a:lstStyle/>
          <a:p>
            <a:pPr algn="r" eaLnBrk="0" hangingPunct="0">
              <a:defRPr/>
            </a:pPr>
            <a:fld id="{8D9649E5-360B-466A-88EC-4B2C4F59ECF7}" type="slidenum">
              <a:rPr lang="en-US" sz="1400"/>
              <a:pPr algn="r" eaLnBrk="0" hangingPunct="0">
                <a:defRPr/>
              </a:pP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600200" y="4343400"/>
            <a:ext cx="4343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5" name="Rectangle 3"/>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86513" y="8750300"/>
            <a:ext cx="401637" cy="304800"/>
          </a:xfrm>
          <a:prstGeom prst="rect">
            <a:avLst/>
          </a:prstGeom>
          <a:noFill/>
          <a:ln w="12700">
            <a:noFill/>
            <a:miter lim="800000"/>
            <a:headEnd/>
            <a:tailEnd/>
          </a:ln>
          <a:effectLst/>
        </p:spPr>
        <p:txBody>
          <a:bodyPr wrap="none" lIns="90487" tIns="44450" rIns="90487" bIns="44450" anchor="ctr">
            <a:spAutoFit/>
          </a:bodyPr>
          <a:lstStyle/>
          <a:p>
            <a:pPr algn="r" eaLnBrk="0" hangingPunct="0">
              <a:defRPr/>
            </a:pPr>
            <a:fld id="{F721FC8B-59CB-4025-BB6E-ABD00C5BBDBE}" type="slidenum">
              <a:rPr lang="en-US" sz="1400"/>
              <a:pPr algn="r" eaLnBrk="0" hangingPunct="0">
                <a:defRPr/>
              </a:pP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charset="0"/>
        <a:ea typeface="+mn-ea"/>
        <a:cs typeface="+mn-cs"/>
      </a:defRPr>
    </a:lvl1pPr>
    <a:lvl2pPr marL="457200" algn="l" rtl="0" eaLnBrk="0" fontAlgn="base" hangingPunct="0">
      <a:spcBef>
        <a:spcPct val="30000"/>
      </a:spcBef>
      <a:spcAft>
        <a:spcPct val="0"/>
      </a:spcAft>
      <a:defRPr sz="1200" kern="1200">
        <a:solidFill>
          <a:schemeClr val="tx1"/>
        </a:solidFill>
        <a:latin typeface="Helvetica" charset="0"/>
        <a:ea typeface="+mn-ea"/>
        <a:cs typeface="+mn-cs"/>
      </a:defRPr>
    </a:lvl2pPr>
    <a:lvl3pPr marL="914400" algn="l" rtl="0" eaLnBrk="0" fontAlgn="base" hangingPunct="0">
      <a:spcBef>
        <a:spcPct val="30000"/>
      </a:spcBef>
      <a:spcAft>
        <a:spcPct val="0"/>
      </a:spcAft>
      <a:defRPr sz="1200" kern="1200">
        <a:solidFill>
          <a:schemeClr val="tx1"/>
        </a:solidFill>
        <a:latin typeface="Helvetica"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eaLnBrk="0" hangingPunct="0"/>
            <a:fld id="{762BCFB6-0E21-422C-9135-1BBE32C9D057}" type="slidenum">
              <a:rPr lang="en-US"/>
              <a:pPr eaLnBrk="0" hangingPunct="0"/>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p:spPr>
        <p:txBody>
          <a:bodyPr/>
          <a:lstStyle/>
          <a:p>
            <a:pPr eaLnBrk="1" hangingPunct="1"/>
            <a:endParaRPr lang="en-US" smtClean="0">
              <a:latin typeface="Helvetic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a:lstStyle/>
          <a:p>
            <a:pPr eaLnBrk="0" hangingPunct="0"/>
            <a:fld id="{F10CABC2-2741-4DD8-9433-214114B63344}" type="slidenum">
              <a:rPr lang="en-US"/>
              <a:pPr eaLnBrk="0" hangingPunct="0"/>
              <a:t>58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eaLnBrk="1" hangingPunct="1"/>
            <a:endParaRPr lang="en-US" smtClean="0">
              <a:latin typeface="Helvetic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44D8B6C0-9990-4C94-9AE6-C4214D93EEDB}" type="datetimeFigureOut">
              <a:rPr lang="en-US"/>
              <a:pPr>
                <a:defRPr/>
              </a:pPr>
              <a:t>6/21/2010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A73822F-F595-4802-8CE7-A4413751BE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90099CC-F6EE-41F2-A244-D2C8B14BFE79}" type="datetimeFigureOut">
              <a:rPr lang="en-US"/>
              <a:pPr>
                <a:defRPr/>
              </a:pPr>
              <a:t>6/21/2010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52DB55E-3B22-466A-AF6F-F6C8C6903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5AA6CC-C0FB-4281-93D3-4C6A4CFD448C}" type="datetimeFigureOut">
              <a:rPr lang="en-US"/>
              <a:pPr>
                <a:defRPr/>
              </a:pPr>
              <a:t>6/21/2010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DE818B2-1221-4B7D-AEC4-6DEEBC92D8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E84C08C-0F28-497E-8057-73A46538FC37}" type="datetimeFigureOut">
              <a:rPr lang="en-US"/>
              <a:pPr>
                <a:defRPr/>
              </a:pPr>
              <a:t>6/21/2010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A0B5FC8-BD4B-452F-820F-51422EFF2B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623AD771-5A26-4A5B-B780-189E2E525B69}" type="datetimeFigureOut">
              <a:rPr lang="en-US"/>
              <a:pPr>
                <a:defRPr/>
              </a:pPr>
              <a:t>6/21/2010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062284C-AF5A-4104-AA79-304DF0A9A2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E831F95-728B-4746-BCE7-EFC1E60232DD}" type="datetimeFigureOut">
              <a:rPr lang="en-US"/>
              <a:pPr>
                <a:defRPr/>
              </a:pPr>
              <a:t>6/21/2010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2261B03-4B3C-4C00-8ED7-876CF538B5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407A9033-424C-4788-931F-912352FCA062}" type="datetimeFigureOut">
              <a:rPr lang="en-US"/>
              <a:pPr>
                <a:defRPr/>
              </a:pPr>
              <a:t>6/21/2010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37BE368-9B56-459C-A929-573DC4F11E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3F26AAF-C715-4898-973A-AE9FDA2C4ACE}" type="datetimeFigureOut">
              <a:rPr lang="en-US"/>
              <a:pPr>
                <a:defRPr/>
              </a:pPr>
              <a:t>6/21/2010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E32B5F3-0C9E-407F-B867-79CE9C4C46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7366F59-BA65-4EF0-ACED-78205EC55AED}" type="datetimeFigureOut">
              <a:rPr lang="en-US"/>
              <a:pPr>
                <a:defRPr/>
              </a:pPr>
              <a:t>6/21/2010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688A005-E431-4724-AD44-551E1AD424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6C07F8C-B267-48FB-A9F3-D2FB8C6AEE38}" type="datetimeFigureOut">
              <a:rPr lang="en-US"/>
              <a:pPr>
                <a:defRPr/>
              </a:pPr>
              <a:t>6/21/2010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27DA523-B590-4561-9A72-F1C78F3247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151B4E6-D487-42F7-99D5-F152C372F82D}" type="datetimeFigureOut">
              <a:rPr lang="en-US"/>
              <a:pPr>
                <a:defRPr/>
              </a:pPr>
              <a:t>6/21/2010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6B970A21-8C6C-43DF-BA8E-1AE3B996C6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D793A86D-C285-4137-AED7-0491533A73D1}" type="datetimeFigureOut">
              <a:rPr lang="en-US"/>
              <a:pPr>
                <a:defRPr/>
              </a:pPr>
              <a:t>6/21/2010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6CE6AE0C-1D26-4608-AB91-C72B4E79D30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a:p>
          </p:txBody>
        </p:sp>
      </p:gr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708" r:id="rId9"/>
    <p:sldLayoutId id="2147483699" r:id="rId10"/>
    <p:sldLayoutId id="2147483698"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COLE.LANGSTON@CITYOFCARROLLTON.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2"/>
          <p:cNvGrpSpPr>
            <a:grpSpLocks/>
          </p:cNvGrpSpPr>
          <p:nvPr/>
        </p:nvGrpSpPr>
        <p:grpSpPr bwMode="auto">
          <a:xfrm>
            <a:off x="1600200" y="3581400"/>
            <a:ext cx="6781800" cy="2286000"/>
            <a:chOff x="1008" y="2352"/>
            <a:chExt cx="4656" cy="1776"/>
          </a:xfrm>
        </p:grpSpPr>
        <p:pic>
          <p:nvPicPr>
            <p:cNvPr id="15365" name="Picture 12" descr="female police &#10;officer on white &#10;background, portrait. &#10;fotosearch - search &#10;stock photos, &#10;pictures, images, &#10;and photo clipart"/>
            <p:cNvPicPr>
              <a:picLocks noChangeAspect="1" noChangeArrowheads="1"/>
            </p:cNvPicPr>
            <p:nvPr/>
          </p:nvPicPr>
          <p:blipFill>
            <a:blip r:embed="rId3"/>
            <a:srcRect l="32001" r="16000" b="7333"/>
            <a:stretch>
              <a:fillRect/>
            </a:stretch>
          </p:blipFill>
          <p:spPr bwMode="auto">
            <a:xfrm>
              <a:off x="4944" y="2352"/>
              <a:ext cx="720" cy="1776"/>
            </a:xfrm>
            <a:prstGeom prst="rect">
              <a:avLst/>
            </a:prstGeom>
            <a:noFill/>
            <a:ln w="9525">
              <a:noFill/>
              <a:miter lim="800000"/>
              <a:headEnd/>
              <a:tailEnd/>
            </a:ln>
          </p:spPr>
        </p:pic>
        <p:pic>
          <p:nvPicPr>
            <p:cNvPr id="15366" name="Picture 14" descr="SBLE Logo Seal"/>
            <p:cNvPicPr>
              <a:picLocks noChangeAspect="1" noChangeArrowheads="1"/>
            </p:cNvPicPr>
            <p:nvPr/>
          </p:nvPicPr>
          <p:blipFill>
            <a:blip r:embed="rId4"/>
            <a:srcRect/>
            <a:stretch>
              <a:fillRect/>
            </a:stretch>
          </p:blipFill>
          <p:spPr bwMode="auto">
            <a:xfrm>
              <a:off x="3696" y="2592"/>
              <a:ext cx="1338" cy="1386"/>
            </a:xfrm>
            <a:prstGeom prst="rect">
              <a:avLst/>
            </a:prstGeom>
            <a:noFill/>
            <a:ln w="9525">
              <a:noFill/>
              <a:miter lim="800000"/>
              <a:headEnd/>
              <a:tailEnd/>
            </a:ln>
          </p:spPr>
        </p:pic>
        <p:pic>
          <p:nvPicPr>
            <p:cNvPr id="15367" name="Picture 13" descr="ICJS-(color)_W_TxState"/>
            <p:cNvPicPr>
              <a:picLocks noChangeAspect="1" noChangeArrowheads="1"/>
            </p:cNvPicPr>
            <p:nvPr/>
          </p:nvPicPr>
          <p:blipFill>
            <a:blip r:embed="rId5">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15362" name="Picture 4" descr="Police Officer Street Tactical Uniform"/>
          <p:cNvPicPr>
            <a:picLocks noChangeAspect="1" noChangeArrowheads="1"/>
          </p:cNvPicPr>
          <p:nvPr/>
        </p:nvPicPr>
        <p:blipFill>
          <a:blip r:embed="rId6"/>
          <a:srcRect/>
          <a:stretch>
            <a:fillRect/>
          </a:stretch>
        </p:blipFill>
        <p:spPr bwMode="auto">
          <a:xfrm>
            <a:off x="533400" y="3048000"/>
            <a:ext cx="1195388" cy="2743200"/>
          </a:xfrm>
          <a:prstGeom prst="rect">
            <a:avLst/>
          </a:prstGeom>
          <a:noFill/>
          <a:ln w="9525">
            <a:noFill/>
            <a:miter lim="800000"/>
            <a:headEnd/>
            <a:tailEnd/>
          </a:ln>
        </p:spPr>
      </p:pic>
      <p:sp>
        <p:nvSpPr>
          <p:cNvPr id="15363" name="Text Box 11"/>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eaLnBrk="0" hangingPunct="0">
              <a:spcBef>
                <a:spcPct val="50000"/>
              </a:spcBef>
            </a:pPr>
            <a:r>
              <a:rPr lang="en-US" sz="2000"/>
              <a:t>INSTRUCTOR:  OFFICER COLE LANGSTON</a:t>
            </a:r>
          </a:p>
          <a:p>
            <a:pPr eaLnBrk="0" hangingPunct="0">
              <a:spcBef>
                <a:spcPct val="50000"/>
              </a:spcBef>
            </a:pPr>
            <a:r>
              <a:rPr lang="en-US" sz="2000"/>
              <a:t>                           CARROLLTON POLICE DEPARTMENT</a:t>
            </a:r>
          </a:p>
        </p:txBody>
      </p:sp>
      <p:sp>
        <p:nvSpPr>
          <p:cNvPr id="15364" name="Text Box 13"/>
          <p:cNvSpPr txBox="1">
            <a:spLocks noChangeArrowheads="1"/>
          </p:cNvSpPr>
          <p:nvPr/>
        </p:nvSpPr>
        <p:spPr bwMode="auto">
          <a:xfrm>
            <a:off x="0" y="1447800"/>
            <a:ext cx="9144000" cy="1016000"/>
          </a:xfrm>
          <a:prstGeom prst="rect">
            <a:avLst/>
          </a:prstGeom>
          <a:noFill/>
          <a:ln w="9525">
            <a:noFill/>
            <a:miter lim="800000"/>
            <a:headEnd/>
            <a:tailEnd/>
          </a:ln>
        </p:spPr>
        <p:txBody>
          <a:bodyPr>
            <a:spAutoFit/>
          </a:bodyPr>
          <a:lstStyle/>
          <a:p>
            <a:pPr algn="ctr" eaLnBrk="0" hangingPunct="0">
              <a:spcBef>
                <a:spcPct val="50000"/>
              </a:spcBef>
            </a:pPr>
            <a:r>
              <a:rPr lang="en-US" sz="6000" b="1"/>
              <a:t>TEXAS FAMILY CODE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685800"/>
            <a:ext cx="9144000" cy="6400800"/>
          </a:xfrm>
        </p:spPr>
        <p:txBody>
          <a:bodyPr>
            <a:normAutofit lnSpcReduction="10000"/>
          </a:bodyPr>
          <a:lstStyle/>
          <a:p>
            <a:pPr marL="660400" indent="-660400" fontAlgn="auto">
              <a:lnSpc>
                <a:spcPct val="80000"/>
              </a:lnSpc>
              <a:spcAft>
                <a:spcPts val="0"/>
              </a:spcAft>
              <a:buClr>
                <a:schemeClr val="tx1"/>
              </a:buClr>
              <a:buFontTx/>
              <a:buChar char="•"/>
              <a:defRPr/>
            </a:pPr>
            <a:r>
              <a:rPr lang="en-US" sz="2000" dirty="0" smtClean="0"/>
              <a:t>On personal knowledge of facts that would lead a person of ordinary prudence and caution to believe that there is an immediate danger to the physical health or safety of the child</a:t>
            </a:r>
          </a:p>
          <a:p>
            <a:pPr marL="660400" indent="-660400" fontAlgn="auto">
              <a:lnSpc>
                <a:spcPct val="80000"/>
              </a:lnSpc>
              <a:spcAft>
                <a:spcPts val="0"/>
              </a:spcAft>
              <a:buClr>
                <a:schemeClr val="tx1"/>
              </a:buClr>
              <a:buFontTx/>
              <a:buChar char="•"/>
              <a:defRPr/>
            </a:pPr>
            <a:r>
              <a:rPr lang="en-US" sz="2000" dirty="0" smtClean="0"/>
              <a:t>On information furnished by another that has been corroborated by personal knowledge of facts and all of which taken together would lead a person of ordinary prudence and caution to believe that there is an immediate danger to the physical health or safety of the child</a:t>
            </a:r>
          </a:p>
          <a:p>
            <a:pPr marL="660400" indent="-660400" fontAlgn="auto">
              <a:lnSpc>
                <a:spcPct val="80000"/>
              </a:lnSpc>
              <a:spcAft>
                <a:spcPts val="0"/>
              </a:spcAft>
              <a:buClr>
                <a:schemeClr val="tx1"/>
              </a:buClr>
              <a:buFontTx/>
              <a:buChar char="•"/>
              <a:defRPr/>
            </a:pPr>
            <a:r>
              <a:rPr lang="en-US" sz="2000" dirty="0" smtClean="0"/>
              <a:t>On personal knowledge of facts that would lead a person of ordinary prudence and caution to believe that the child has been the victim of sexual abuse</a:t>
            </a:r>
          </a:p>
          <a:p>
            <a:pPr marL="660400" indent="-660400" fontAlgn="auto">
              <a:lnSpc>
                <a:spcPct val="80000"/>
              </a:lnSpc>
              <a:spcAft>
                <a:spcPts val="0"/>
              </a:spcAft>
              <a:buClr>
                <a:schemeClr val="tx1"/>
              </a:buClr>
              <a:buFontTx/>
              <a:buChar char="•"/>
              <a:defRPr/>
            </a:pPr>
            <a:r>
              <a:rPr lang="en-US" sz="2000" dirty="0" smtClean="0"/>
              <a:t>On information furnished by another that has been corroborated by personal knowledge of facts and all of which taken together would lead a person of ordinary prudence and caution to believe that the child has been the victim of sexual abuse</a:t>
            </a:r>
          </a:p>
          <a:p>
            <a:pPr marL="660400" indent="-660400" fontAlgn="auto">
              <a:lnSpc>
                <a:spcPct val="80000"/>
              </a:lnSpc>
              <a:spcAft>
                <a:spcPts val="0"/>
              </a:spcAft>
              <a:buClr>
                <a:schemeClr val="tx1"/>
              </a:buClr>
              <a:buFontTx/>
              <a:buChar char="•"/>
              <a:defRPr/>
            </a:pPr>
            <a:r>
              <a:rPr lang="en-US" sz="2000" dirty="0" smtClean="0"/>
              <a:t>On information furnished by another that has been corroborated by personal knowledge of facts and all of which taken together would lead a person of ordinary prudence and caution to believe that the parent or person who has possession of the child is currently using a controlled substance as defined by Chapter 481, Health and Safety Code, and the use constitutes an immediate danger to the physical health or safety of the child</a:t>
            </a:r>
          </a:p>
          <a:p>
            <a:pPr marL="660400" indent="-660400" fontAlgn="auto">
              <a:lnSpc>
                <a:spcPct val="80000"/>
              </a:lnSpc>
              <a:spcAft>
                <a:spcPts val="0"/>
              </a:spcAft>
              <a:buClr>
                <a:schemeClr val="tx1"/>
              </a:buClr>
              <a:buFontTx/>
              <a:buChar char="•"/>
              <a:defRPr/>
            </a:pPr>
            <a:r>
              <a:rPr lang="en-US" sz="2000" dirty="0" smtClean="0"/>
              <a:t>On personal knowledge or information furnished by another, that has been corroborated by personal knowledge, that would lead a person of ordinary prudence and caution to believe that the parent or person who has possession of the child has permitted the child to remain on premises used for the manufacture of methamphetamine.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76200" y="304800"/>
            <a:ext cx="8915400" cy="6019800"/>
          </a:xfrm>
        </p:spPr>
        <p:txBody>
          <a:bodyPr/>
          <a:lstStyle/>
          <a:p>
            <a:pPr marL="660400" indent="-660400">
              <a:lnSpc>
                <a:spcPct val="80000"/>
              </a:lnSpc>
              <a:buClr>
                <a:schemeClr val="tx1"/>
              </a:buClr>
              <a:buFontTx/>
              <a:buChar char="•"/>
            </a:pPr>
            <a:r>
              <a:rPr lang="en-US" sz="2200" smtClean="0"/>
              <a:t>The child may be released to the Department of Family and Protective Services or any other person authorized by law to take possession of the child</a:t>
            </a:r>
          </a:p>
          <a:p>
            <a:pPr marL="660400" indent="-660400">
              <a:lnSpc>
                <a:spcPct val="80000"/>
              </a:lnSpc>
              <a:buClr>
                <a:schemeClr val="tx1"/>
              </a:buClr>
              <a:buFontTx/>
              <a:buChar char="•"/>
            </a:pPr>
            <a:r>
              <a:rPr lang="en-US" sz="2200" smtClean="0"/>
              <a:t>Written notice must be provided to each parent of the child or to the child’s conservator or legal guardian</a:t>
            </a:r>
          </a:p>
          <a:p>
            <a:pPr marL="660400" indent="-660400">
              <a:lnSpc>
                <a:spcPct val="80000"/>
              </a:lnSpc>
              <a:buClr>
                <a:schemeClr val="tx1"/>
              </a:buClr>
              <a:buFontTx/>
              <a:buChar char="•"/>
            </a:pPr>
            <a:r>
              <a:rPr lang="en-US" sz="2200" smtClean="0"/>
              <a:t>The written notice must be given as soon as practicable, but in any event not later than the first working day after the date the child is taken into possession</a:t>
            </a:r>
          </a:p>
          <a:p>
            <a:pPr marL="660400" indent="-660400">
              <a:lnSpc>
                <a:spcPct val="80000"/>
              </a:lnSpc>
              <a:buClr>
                <a:schemeClr val="tx1"/>
              </a:buClr>
              <a:buFontTx/>
              <a:buChar char="•"/>
            </a:pPr>
            <a:r>
              <a:rPr lang="en-US" sz="2200" smtClean="0"/>
              <a:t>The written notice must include:</a:t>
            </a:r>
          </a:p>
          <a:p>
            <a:pPr marL="1035050" lvl="1" indent="-577850">
              <a:lnSpc>
                <a:spcPct val="80000"/>
              </a:lnSpc>
              <a:buClr>
                <a:schemeClr val="tx1"/>
              </a:buClr>
              <a:buFont typeface="Wingdings" pitchFamily="2" charset="2"/>
              <a:buChar char="Ø"/>
            </a:pPr>
            <a:r>
              <a:rPr lang="en-US" sz="2200" smtClean="0"/>
              <a:t>The reasons why the department or agency is taking possession of the child and the facts that led the department to believe that the child should be taken into custody;</a:t>
            </a:r>
          </a:p>
          <a:p>
            <a:pPr marL="1035050" lvl="1" indent="-577850">
              <a:lnSpc>
                <a:spcPct val="80000"/>
              </a:lnSpc>
              <a:buClr>
                <a:schemeClr val="tx1"/>
              </a:buClr>
              <a:buFont typeface="Wingdings" pitchFamily="2" charset="2"/>
              <a:buChar char="Ø"/>
            </a:pPr>
            <a:r>
              <a:rPr lang="en-US" sz="2200" smtClean="0"/>
              <a:t>The name of the person at the department or agency that the parent, conservator, or other custodian may contact for information relating to the child or a legal proceeding relating to the child;</a:t>
            </a:r>
          </a:p>
          <a:p>
            <a:pPr marL="1035050" lvl="1" indent="-577850">
              <a:lnSpc>
                <a:spcPct val="80000"/>
              </a:lnSpc>
              <a:buClr>
                <a:schemeClr val="tx1"/>
              </a:buClr>
              <a:buFont typeface="Wingdings" pitchFamily="2" charset="2"/>
              <a:buChar char="Ø"/>
            </a:pPr>
            <a:r>
              <a:rPr lang="en-US" sz="2200" smtClean="0"/>
              <a:t>A summary of legal rights of a parent, conservator, guardian, or other custodian under this chapter and an explanation of the probable legal procedures relating to the child;  and</a:t>
            </a:r>
          </a:p>
          <a:p>
            <a:pPr marL="1035050" lvl="1" indent="-577850">
              <a:lnSpc>
                <a:spcPct val="80000"/>
              </a:lnSpc>
              <a:buClr>
                <a:schemeClr val="tx1"/>
              </a:buClr>
              <a:buFont typeface="Wingdings" pitchFamily="2" charset="2"/>
              <a:buChar char="Ø"/>
            </a:pPr>
            <a:r>
              <a:rPr lang="en-US" sz="2200" smtClean="0"/>
              <a:t>A statement that the parent, conservator, or other custodian has the right to hire an attorney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1447800"/>
            <a:ext cx="8229600" cy="1143000"/>
          </a:xfrm>
        </p:spPr>
        <p:txBody>
          <a:bodyPr>
            <a:normAutofit fontScale="90000"/>
          </a:bodyPr>
          <a:lstStyle/>
          <a:p>
            <a:pPr algn="ctr" fontAlgn="auto">
              <a:spcAft>
                <a:spcPts val="0"/>
              </a:spcAft>
              <a:defRPr/>
            </a:pPr>
            <a:r>
              <a:rPr lang="en-US" sz="4400" dirty="0" smtClean="0">
                <a:solidFill>
                  <a:schemeClr val="tx1"/>
                </a:solidFill>
              </a:rPr>
              <a:t>Possession and Delivery of </a:t>
            </a:r>
            <a:br>
              <a:rPr lang="en-US" sz="4400" dirty="0" smtClean="0">
                <a:solidFill>
                  <a:schemeClr val="tx1"/>
                </a:solidFill>
              </a:rPr>
            </a:br>
            <a:r>
              <a:rPr lang="en-US" sz="4400" dirty="0" smtClean="0">
                <a:solidFill>
                  <a:schemeClr val="tx1"/>
                </a:solidFill>
              </a:rPr>
              <a:t>Missing Child </a:t>
            </a:r>
            <a:r>
              <a:rPr lang="en-US" sz="4000" dirty="0" smtClean="0">
                <a:solidFill>
                  <a:schemeClr val="tx1"/>
                </a:solidFill>
              </a:rPr>
              <a:t/>
            </a:r>
            <a:br>
              <a:rPr lang="en-US" sz="4000" dirty="0" smtClean="0">
                <a:solidFill>
                  <a:schemeClr val="tx1"/>
                </a:solidFill>
              </a:rPr>
            </a:br>
            <a:r>
              <a:rPr lang="en-US" sz="3200" dirty="0" smtClean="0">
                <a:solidFill>
                  <a:schemeClr val="tx1"/>
                </a:solidFill>
              </a:rPr>
              <a:t>Family Code Sec. 262.007</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27650" name="Rectangle 3"/>
          <p:cNvSpPr>
            <a:spLocks noGrp="1" noChangeArrowheads="1"/>
          </p:cNvSpPr>
          <p:nvPr>
            <p:ph type="body" idx="1"/>
          </p:nvPr>
        </p:nvSpPr>
        <p:spPr>
          <a:xfrm>
            <a:off x="457200" y="2327275"/>
            <a:ext cx="8229600" cy="4530725"/>
          </a:xfrm>
        </p:spPr>
        <p:txBody>
          <a:bodyPr/>
          <a:lstStyle/>
          <a:p>
            <a:pPr marL="609600" indent="-609600">
              <a:lnSpc>
                <a:spcPct val="90000"/>
              </a:lnSpc>
              <a:buClr>
                <a:schemeClr val="tx1"/>
              </a:buClr>
              <a:buFontTx/>
              <a:buChar char="•"/>
            </a:pPr>
            <a:r>
              <a:rPr lang="en-US" sz="2400" smtClean="0"/>
              <a:t>A law enforcement officer who, during a criminal investigation relating to a child's custody, discovers that a child is a missing child and believes that a person may flee with or conceal the child shall take possession of the child </a:t>
            </a:r>
          </a:p>
          <a:p>
            <a:pPr marL="609600" indent="-609600">
              <a:lnSpc>
                <a:spcPct val="90000"/>
              </a:lnSpc>
              <a:buClr>
                <a:schemeClr val="tx1"/>
              </a:buClr>
              <a:buFontTx/>
              <a:buChar char="•"/>
            </a:pPr>
            <a:r>
              <a:rPr lang="en-US" sz="2400" smtClean="0"/>
              <a:t>An officer who takes possession of a child shall deliver or arrange for the delivery of the child to a person entitled to possession of the child</a:t>
            </a:r>
          </a:p>
          <a:p>
            <a:pPr marL="609600" indent="-609600">
              <a:lnSpc>
                <a:spcPct val="90000"/>
              </a:lnSpc>
              <a:buClr>
                <a:schemeClr val="tx1"/>
              </a:buClr>
              <a:buFontTx/>
              <a:buChar char="•"/>
            </a:pPr>
            <a:r>
              <a:rPr lang="en-US" sz="2400" smtClean="0"/>
              <a:t>If a person entitled to possession of the child is not immediately available to take possession of the child, the law enforcement officer shall deliver the child to the Department of Protective and Regulatory Services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381000"/>
            <a:ext cx="8229600" cy="1143000"/>
          </a:xfrm>
        </p:spPr>
        <p:txBody>
          <a:bodyPr/>
          <a:lstStyle/>
          <a:p>
            <a:pPr algn="ctr"/>
            <a:r>
              <a:rPr lang="en-US" smtClean="0">
                <a:solidFill>
                  <a:schemeClr val="tx1"/>
                </a:solidFill>
              </a:rPr>
              <a:t>Arresting Juveniles</a:t>
            </a:r>
          </a:p>
        </p:txBody>
      </p:sp>
      <p:pic>
        <p:nvPicPr>
          <p:cNvPr id="28674" name="Picture 4" descr="DSC_0199"/>
          <p:cNvPicPr>
            <a:picLocks noChangeAspect="1" noChangeArrowheads="1"/>
          </p:cNvPicPr>
          <p:nvPr/>
        </p:nvPicPr>
        <p:blipFill>
          <a:blip r:embed="rId2"/>
          <a:srcRect/>
          <a:stretch>
            <a:fillRect/>
          </a:stretch>
        </p:blipFill>
        <p:spPr bwMode="auto">
          <a:xfrm>
            <a:off x="1219200" y="2039938"/>
            <a:ext cx="6477000" cy="430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143000"/>
          </a:xfrm>
        </p:spPr>
        <p:txBody>
          <a:bodyPr>
            <a:normAutofit fontScale="90000"/>
          </a:bodyPr>
          <a:lstStyle/>
          <a:p>
            <a:pPr algn="ctr" fontAlgn="auto">
              <a:spcAft>
                <a:spcPts val="0"/>
              </a:spcAft>
              <a:defRPr/>
            </a:pPr>
            <a:r>
              <a:rPr lang="en-US" sz="4400" dirty="0" smtClean="0">
                <a:solidFill>
                  <a:schemeClr val="tx1"/>
                </a:solidFill>
              </a:rPr>
              <a:t>Age Affecting Criminal Responsibility</a:t>
            </a:r>
            <a:r>
              <a:rPr lang="en-US" dirty="0" smtClean="0">
                <a:solidFill>
                  <a:schemeClr val="tx1"/>
                </a:solidFill>
              </a:rPr>
              <a:t/>
            </a:r>
            <a:br>
              <a:rPr lang="en-US" dirty="0" smtClean="0">
                <a:solidFill>
                  <a:schemeClr val="tx1"/>
                </a:solidFill>
              </a:rPr>
            </a:br>
            <a:r>
              <a:rPr lang="en-US" sz="3600" dirty="0" smtClean="0">
                <a:solidFill>
                  <a:schemeClr val="tx1"/>
                </a:solidFill>
              </a:rPr>
              <a:t>Penal Code 8.07 </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3" name="Content Placeholder 2"/>
          <p:cNvSpPr>
            <a:spLocks noGrp="1"/>
          </p:cNvSpPr>
          <p:nvPr>
            <p:ph idx="1"/>
          </p:nvPr>
        </p:nvSpPr>
        <p:spPr>
          <a:xfrm>
            <a:off x="0" y="1981200"/>
            <a:ext cx="8991600" cy="4530725"/>
          </a:xfrm>
        </p:spPr>
        <p:txBody>
          <a:bodyPr>
            <a:normAutofit lnSpcReduction="10000"/>
          </a:bodyPr>
          <a:lstStyle/>
          <a:p>
            <a:pPr marL="990600" lvl="1" indent="-533400" fontAlgn="auto">
              <a:spcAft>
                <a:spcPts val="0"/>
              </a:spcAft>
              <a:buClr>
                <a:srgbClr val="FFFF00"/>
              </a:buClr>
              <a:buFont typeface="Arial" charset="0"/>
              <a:buNone/>
              <a:defRPr/>
            </a:pPr>
            <a:r>
              <a:rPr lang="en-US" dirty="0" smtClean="0"/>
              <a:t>A person may not be prosecuted for or convicted of any</a:t>
            </a:r>
          </a:p>
          <a:p>
            <a:pPr marL="990600" lvl="1" indent="-533400" fontAlgn="auto">
              <a:spcAft>
                <a:spcPts val="0"/>
              </a:spcAft>
              <a:buClr>
                <a:srgbClr val="FFFF00"/>
              </a:buClr>
              <a:buFont typeface="Arial" charset="0"/>
              <a:buNone/>
              <a:defRPr/>
            </a:pPr>
            <a:r>
              <a:rPr lang="en-US" dirty="0" smtClean="0"/>
              <a:t>offense that the person committed while younger than 15</a:t>
            </a:r>
          </a:p>
          <a:p>
            <a:pPr marL="990600" lvl="1" indent="-533400" fontAlgn="auto">
              <a:spcAft>
                <a:spcPts val="0"/>
              </a:spcAft>
              <a:buClr>
                <a:srgbClr val="FFFF00"/>
              </a:buClr>
              <a:buFont typeface="Arial" charset="0"/>
              <a:buNone/>
              <a:defRPr/>
            </a:pPr>
            <a:r>
              <a:rPr lang="en-US" dirty="0" smtClean="0"/>
              <a:t>years of age except:</a:t>
            </a:r>
          </a:p>
          <a:p>
            <a:pPr marL="1371600" lvl="2" indent="-457200" fontAlgn="auto">
              <a:spcAft>
                <a:spcPts val="0"/>
              </a:spcAft>
              <a:buClr>
                <a:schemeClr val="tx1"/>
              </a:buClr>
              <a:buFont typeface="+mj-lt"/>
              <a:buAutoNum type="arabicParenR"/>
              <a:defRPr/>
            </a:pPr>
            <a:r>
              <a:rPr lang="en-US" sz="2400" dirty="0" smtClean="0"/>
              <a:t>Perjury and Aggravated Perjury</a:t>
            </a:r>
          </a:p>
          <a:p>
            <a:pPr marL="1371600" lvl="2" indent="-457200" fontAlgn="auto">
              <a:spcAft>
                <a:spcPts val="0"/>
              </a:spcAft>
              <a:buClr>
                <a:schemeClr val="tx1"/>
              </a:buClr>
              <a:buFont typeface="+mj-lt"/>
              <a:buAutoNum type="arabicParenR"/>
              <a:defRPr/>
            </a:pPr>
            <a:r>
              <a:rPr lang="en-US" sz="2400" dirty="0" smtClean="0"/>
              <a:t>A violation of a penal statute cognizable under Chapter 729, Transportation Code (Operation of a Motor Vehicle by Minor in Violation of Traffic Laws and Operation of Motor Vehicle by Minor Without License), except for conduct for which the person convicted may be sentenced to imprisonment or confinement in jail</a:t>
            </a:r>
          </a:p>
          <a:p>
            <a:pPr marL="1371600" lvl="2" indent="-457200" fontAlgn="auto">
              <a:spcAft>
                <a:spcPts val="0"/>
              </a:spcAft>
              <a:buClr>
                <a:schemeClr val="tx1"/>
              </a:buClr>
              <a:buFont typeface="+mj-lt"/>
              <a:buAutoNum type="arabicParenR"/>
              <a:defRPr/>
            </a:pPr>
            <a:r>
              <a:rPr lang="en-US" sz="2400" dirty="0" smtClean="0"/>
              <a:t>A violation of a motor vehicle traffic ordinance of any incorporated city or town in this state</a:t>
            </a:r>
          </a:p>
          <a:p>
            <a:pPr marL="1371600" lvl="2" indent="-457200" fontAlgn="auto">
              <a:spcAft>
                <a:spcPts val="0"/>
              </a:spcAft>
              <a:buClr>
                <a:srgbClr val="FFFF00"/>
              </a:buClr>
              <a:buFont typeface="Arial" charset="0"/>
              <a:buChar char="•"/>
              <a:defRPr/>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304800" y="1143000"/>
            <a:ext cx="9144000" cy="4530725"/>
          </a:xfrm>
        </p:spPr>
        <p:txBody>
          <a:bodyPr/>
          <a:lstStyle/>
          <a:p>
            <a:pPr marL="1371600" lvl="2" indent="-457200">
              <a:buClr>
                <a:schemeClr val="tx1"/>
              </a:buClr>
              <a:buFont typeface="Wingdings" pitchFamily="2" charset="2"/>
              <a:buAutoNum type="arabicParenR" startAt="4"/>
            </a:pPr>
            <a:r>
              <a:rPr lang="en-US" sz="2400" smtClean="0"/>
              <a:t>A misdemeanor punishable by fine only other than public intoxication</a:t>
            </a:r>
          </a:p>
          <a:p>
            <a:pPr marL="1371600" lvl="2" indent="-457200">
              <a:buClr>
                <a:schemeClr val="tx1"/>
              </a:buClr>
              <a:buFont typeface="Wingdings" pitchFamily="2" charset="2"/>
              <a:buAutoNum type="arabicParenR" startAt="4"/>
            </a:pPr>
            <a:r>
              <a:rPr lang="en-US" sz="2400" smtClean="0"/>
              <a:t>A violation of a penal ordinance of any political subdivision</a:t>
            </a:r>
          </a:p>
          <a:p>
            <a:pPr marL="1371600" lvl="2" indent="-457200">
              <a:buClr>
                <a:schemeClr val="tx1"/>
              </a:buClr>
              <a:buFont typeface="Wingdings" pitchFamily="2" charset="2"/>
              <a:buAutoNum type="arabicParenR" startAt="4"/>
            </a:pPr>
            <a:r>
              <a:rPr lang="en-US" sz="2400" smtClean="0"/>
              <a:t>A violation of penal statute that is, or is a lesser included offense of, a capital felony, an aggravated controlled substance felony, or a felony of the first degree for which the person is transferred to the court under Section 54.02 Family Code, for prosecution if the person committed the offense when 14 years of age or older</a:t>
            </a:r>
          </a:p>
          <a:p>
            <a:pPr marL="1371600" lvl="2" indent="-457200">
              <a:buClr>
                <a:schemeClr val="tx1"/>
              </a:buClr>
              <a:buFont typeface="Wingdings" pitchFamily="2" charset="2"/>
              <a:buAutoNum type="arabicParenR" startAt="4"/>
            </a:pPr>
            <a:r>
              <a:rPr lang="en-US" sz="2400" smtClean="0"/>
              <a:t>A capital felony or an offense under section 19.02 for which the person is transferred to the court under Section 54.02(j)(2)(A) Family Code.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algn="ctr"/>
            <a:r>
              <a:rPr lang="en-US" sz="4000" smtClean="0">
                <a:solidFill>
                  <a:schemeClr val="tx1"/>
                </a:solidFill>
              </a:rPr>
              <a:t>What is a Child?</a:t>
            </a:r>
            <a:br>
              <a:rPr lang="en-US" sz="4000" smtClean="0">
                <a:solidFill>
                  <a:schemeClr val="tx1"/>
                </a:solidFill>
              </a:rPr>
            </a:br>
            <a:r>
              <a:rPr lang="en-US" sz="3200" smtClean="0">
                <a:solidFill>
                  <a:schemeClr val="tx1"/>
                </a:solidFill>
              </a:rPr>
              <a:t>Family Code 51.02</a:t>
            </a:r>
          </a:p>
        </p:txBody>
      </p:sp>
      <p:sp>
        <p:nvSpPr>
          <p:cNvPr id="31746" name="Rectangle 3"/>
          <p:cNvSpPr>
            <a:spLocks noGrp="1" noChangeArrowheads="1"/>
          </p:cNvSpPr>
          <p:nvPr>
            <p:ph type="body" idx="1"/>
          </p:nvPr>
        </p:nvSpPr>
        <p:spPr>
          <a:xfrm>
            <a:off x="457200" y="2133600"/>
            <a:ext cx="8229600" cy="4389438"/>
          </a:xfrm>
        </p:spPr>
        <p:txBody>
          <a:bodyPr/>
          <a:lstStyle/>
          <a:p>
            <a:pPr marL="1035050" lvl="1" indent="-577850">
              <a:buClr>
                <a:srgbClr val="FFFF00"/>
              </a:buClr>
              <a:buFontTx/>
              <a:buNone/>
            </a:pPr>
            <a:r>
              <a:rPr lang="en-US" smtClean="0"/>
              <a:t>Defines a child as a person who is:</a:t>
            </a:r>
          </a:p>
          <a:p>
            <a:pPr marL="1409700" lvl="2" indent="-495300">
              <a:buClr>
                <a:schemeClr val="tx1"/>
              </a:buClr>
              <a:buFontTx/>
              <a:buChar char="•"/>
            </a:pPr>
            <a:r>
              <a:rPr lang="en-US" smtClean="0"/>
              <a:t>Ten years of age or older and under 17</a:t>
            </a:r>
          </a:p>
          <a:p>
            <a:pPr marL="1409700" lvl="2" indent="-495300">
              <a:buClr>
                <a:schemeClr val="tx1"/>
              </a:buClr>
              <a:buFontTx/>
              <a:buChar char="•"/>
            </a:pPr>
            <a:r>
              <a:rPr lang="en-US" smtClean="0"/>
              <a:t>Seventeen years of age or older and under 18 years of age who is alleged or found to have engaged in delinquent conduct or conduct indicating a need for supervision as a result of acts committed before becoming 17 years of age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81000" y="990600"/>
            <a:ext cx="8229600" cy="1143000"/>
          </a:xfrm>
        </p:spPr>
        <p:txBody>
          <a:bodyPr>
            <a:normAutofit fontScale="90000"/>
          </a:bodyPr>
          <a:lstStyle/>
          <a:p>
            <a:pPr algn="ctr" fontAlgn="auto">
              <a:spcAft>
                <a:spcPts val="0"/>
              </a:spcAft>
              <a:defRPr/>
            </a:pPr>
            <a:r>
              <a:rPr lang="en-US" sz="4000" dirty="0" smtClean="0">
                <a:solidFill>
                  <a:schemeClr val="tx1"/>
                </a:solidFill>
              </a:rPr>
              <a:t>Child in Need of Supervision</a:t>
            </a:r>
            <a:r>
              <a:rPr lang="en-US" dirty="0" smtClean="0">
                <a:solidFill>
                  <a:schemeClr val="tx1"/>
                </a:solidFill>
              </a:rPr>
              <a:t> </a:t>
            </a:r>
            <a:br>
              <a:rPr lang="en-US" dirty="0" smtClean="0">
                <a:solidFill>
                  <a:schemeClr val="tx1"/>
                </a:solidFill>
              </a:rPr>
            </a:br>
            <a:r>
              <a:rPr lang="en-US" sz="3600" dirty="0" smtClean="0">
                <a:solidFill>
                  <a:schemeClr val="tx1"/>
                </a:solidFill>
              </a:rPr>
              <a:t>Family Code 51.03 </a:t>
            </a:r>
            <a:r>
              <a:rPr lang="en-US" sz="2400" dirty="0" smtClean="0">
                <a:solidFill>
                  <a:srgbClr val="FFFF00"/>
                </a:solidFill>
              </a:rPr>
              <a:t/>
            </a:r>
            <a:br>
              <a:rPr lang="en-US" sz="2400" dirty="0" smtClean="0">
                <a:solidFill>
                  <a:srgbClr val="FFFF00"/>
                </a:solidFill>
              </a:rPr>
            </a:br>
            <a:endParaRPr lang="en-US" sz="2400" dirty="0" smtClean="0">
              <a:solidFill>
                <a:srgbClr val="FFFF00"/>
              </a:solidFill>
            </a:endParaRPr>
          </a:p>
        </p:txBody>
      </p:sp>
      <p:sp>
        <p:nvSpPr>
          <p:cNvPr id="32770" name="Rectangle 3"/>
          <p:cNvSpPr>
            <a:spLocks noGrp="1" noChangeArrowheads="1"/>
          </p:cNvSpPr>
          <p:nvPr>
            <p:ph type="body" idx="1"/>
          </p:nvPr>
        </p:nvSpPr>
        <p:spPr>
          <a:xfrm>
            <a:off x="457200" y="1981200"/>
            <a:ext cx="8458200" cy="4530725"/>
          </a:xfrm>
        </p:spPr>
        <p:txBody>
          <a:bodyPr/>
          <a:lstStyle/>
          <a:p>
            <a:pPr marL="660400" indent="-660400">
              <a:buClr>
                <a:schemeClr val="tx1"/>
              </a:buClr>
              <a:buFontTx/>
              <a:buChar char="•"/>
            </a:pPr>
            <a:r>
              <a:rPr lang="en-US" sz="2400" smtClean="0"/>
              <a:t>Conduct, other than a Class C traffic offense, that violates: (A) the penal laws of this state of the grade of misdemeanor that are punishable by fine only; or (B) the penal ordinances of any political subdivision of this state</a:t>
            </a:r>
          </a:p>
          <a:p>
            <a:pPr marL="660400" indent="-660400">
              <a:buClr>
                <a:schemeClr val="tx1"/>
              </a:buClr>
              <a:buFontTx/>
              <a:buChar char="•"/>
            </a:pPr>
            <a:r>
              <a:rPr lang="en-US" sz="2400" smtClean="0"/>
              <a:t>The absence of a child on 10 or more days or parts of days within a six-month period in the same school year or on three or more days or parts of days within a four-week period from school</a:t>
            </a:r>
          </a:p>
          <a:p>
            <a:pPr marL="660400" indent="-660400">
              <a:buClr>
                <a:schemeClr val="tx1"/>
              </a:buClr>
              <a:buFontTx/>
              <a:buChar char="•"/>
            </a:pPr>
            <a:r>
              <a:rPr lang="en-US" sz="2400" smtClean="0"/>
              <a:t>The voluntary absence of a child from the child's home without the consent of the child's parent or guardian for a substantial length of time or without intent to return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457200" y="1143000"/>
            <a:ext cx="8229600" cy="5486400"/>
          </a:xfrm>
        </p:spPr>
        <p:txBody>
          <a:bodyPr/>
          <a:lstStyle/>
          <a:p>
            <a:pPr marL="660400" indent="-660400">
              <a:lnSpc>
                <a:spcPct val="80000"/>
              </a:lnSpc>
              <a:buClr>
                <a:schemeClr val="tx1"/>
              </a:buClr>
              <a:buFontTx/>
              <a:buChar char="•"/>
            </a:pPr>
            <a:r>
              <a:rPr lang="en-US" sz="2400" smtClean="0"/>
              <a:t>Conduct prohibited by city ordinance or by state law involving the inhalation of the fumes or vapors of paint and other protective coatings or glue and other adhesives and the volatile chemicals itemized in Section 484.002, Health and Safety Code</a:t>
            </a:r>
          </a:p>
          <a:p>
            <a:pPr marL="660400" indent="-660400">
              <a:lnSpc>
                <a:spcPct val="80000"/>
              </a:lnSpc>
              <a:buClr>
                <a:schemeClr val="tx1"/>
              </a:buClr>
              <a:buFontTx/>
              <a:buChar char="•"/>
            </a:pPr>
            <a:r>
              <a:rPr lang="en-US" sz="2400" smtClean="0"/>
              <a:t>An act that violates a school district's previously communicated written standards of student conduct for which the child has been expelled under Section 37.007(c), Education Code</a:t>
            </a:r>
          </a:p>
          <a:p>
            <a:pPr marL="660400" indent="-660400">
              <a:lnSpc>
                <a:spcPct val="80000"/>
              </a:lnSpc>
              <a:buClr>
                <a:schemeClr val="tx1"/>
              </a:buClr>
              <a:buFontTx/>
              <a:buChar char="•"/>
            </a:pPr>
            <a:r>
              <a:rPr lang="en-US" sz="2400" smtClean="0"/>
              <a:t>Conduct that violates a reasonable and lawful order of a court entered under Section 264.305 (regarding CPS action against an At Risk Child)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609600"/>
            <a:ext cx="8229600" cy="1143000"/>
          </a:xfrm>
        </p:spPr>
        <p:txBody>
          <a:bodyPr>
            <a:normAutofit fontScale="90000"/>
          </a:bodyPr>
          <a:lstStyle/>
          <a:p>
            <a:pPr algn="ctr" fontAlgn="auto">
              <a:spcAft>
                <a:spcPts val="0"/>
              </a:spcAft>
              <a:defRPr/>
            </a:pPr>
            <a:r>
              <a:rPr lang="en-US" sz="4400" dirty="0" smtClean="0">
                <a:solidFill>
                  <a:schemeClr val="tx1"/>
                </a:solidFill>
              </a:rPr>
              <a:t>Delinquent Conduct </a:t>
            </a:r>
            <a:r>
              <a:rPr lang="en-US" sz="4000" dirty="0" smtClean="0">
                <a:solidFill>
                  <a:schemeClr val="tx1"/>
                </a:solidFill>
              </a:rPr>
              <a:t/>
            </a:r>
            <a:br>
              <a:rPr lang="en-US" sz="4000" dirty="0" smtClean="0">
                <a:solidFill>
                  <a:schemeClr val="tx1"/>
                </a:solidFill>
              </a:rPr>
            </a:br>
            <a:r>
              <a:rPr lang="en-US" sz="3600" dirty="0" smtClean="0">
                <a:solidFill>
                  <a:schemeClr val="tx1"/>
                </a:solidFill>
              </a:rPr>
              <a:t>Family Code 51.03 </a:t>
            </a:r>
          </a:p>
        </p:txBody>
      </p:sp>
      <p:sp>
        <p:nvSpPr>
          <p:cNvPr id="164867" name="Rectangle 3"/>
          <p:cNvSpPr>
            <a:spLocks noGrp="1" noChangeArrowheads="1"/>
          </p:cNvSpPr>
          <p:nvPr>
            <p:ph type="body" idx="1"/>
          </p:nvPr>
        </p:nvSpPr>
        <p:spPr>
          <a:xfrm>
            <a:off x="457200" y="1981200"/>
            <a:ext cx="8229600" cy="4530725"/>
          </a:xfrm>
        </p:spPr>
        <p:txBody>
          <a:bodyPr>
            <a:normAutofit lnSpcReduction="10000"/>
          </a:bodyPr>
          <a:lstStyle/>
          <a:p>
            <a:pPr marL="660400" indent="-660400" fontAlgn="auto">
              <a:spcAft>
                <a:spcPts val="0"/>
              </a:spcAft>
              <a:buClr>
                <a:schemeClr val="tx1"/>
              </a:buClr>
              <a:buFontTx/>
              <a:buChar char="•"/>
              <a:defRPr/>
            </a:pPr>
            <a:r>
              <a:rPr lang="en-US" sz="2400" dirty="0" smtClean="0"/>
              <a:t>Conduct that violates a penal law of this state or of the United States punishable by imprisonment or by confinement in jail</a:t>
            </a:r>
          </a:p>
          <a:p>
            <a:pPr marL="660400" indent="-660400" fontAlgn="auto">
              <a:spcAft>
                <a:spcPts val="0"/>
              </a:spcAft>
              <a:buClr>
                <a:schemeClr val="tx1"/>
              </a:buClr>
              <a:buFontTx/>
              <a:buChar char="•"/>
              <a:defRPr/>
            </a:pPr>
            <a:r>
              <a:rPr lang="en-US" sz="2400" dirty="0" smtClean="0"/>
              <a:t>Conduct that violates a lawful order of a court under circumstances that would constitute contempt of that court in: (A) a justice or municipal court; or (B) a county court for conduct punishable only by a fine</a:t>
            </a:r>
          </a:p>
          <a:p>
            <a:pPr marL="660400" indent="-660400" fontAlgn="auto">
              <a:spcAft>
                <a:spcPts val="0"/>
              </a:spcAft>
              <a:buClr>
                <a:schemeClr val="tx1"/>
              </a:buClr>
              <a:buFontTx/>
              <a:buChar char="•"/>
              <a:defRPr/>
            </a:pPr>
            <a:r>
              <a:rPr lang="en-US" sz="2400" dirty="0" smtClean="0"/>
              <a:t>Conduct that violates Section 49.04, 49.05, 49.06, 49.07, or 49.08 (DWI statutes)</a:t>
            </a:r>
          </a:p>
          <a:p>
            <a:pPr marL="660400" indent="-660400" fontAlgn="auto">
              <a:spcAft>
                <a:spcPts val="0"/>
              </a:spcAft>
              <a:buClr>
                <a:schemeClr val="tx1"/>
              </a:buClr>
              <a:buFontTx/>
              <a:buChar char="•"/>
              <a:defRPr/>
            </a:pPr>
            <a:r>
              <a:rPr lang="en-US" sz="2400" dirty="0" smtClean="0"/>
              <a:t>Conduct that violates Section 106.041, Alcoholic Beverage Code, relating to Driving Under the Influence of Alcohol by a Minor (third or subsequent offense)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3400" y="-533400"/>
            <a:ext cx="8229600" cy="1143000"/>
          </a:xfrm>
        </p:spPr>
        <p:txBody>
          <a:bodyPr/>
          <a:lstStyle/>
          <a:p>
            <a:pPr algn="ctr"/>
            <a:r>
              <a:rPr lang="en-US" sz="4000" smtClean="0"/>
              <a:t>History Lesson</a:t>
            </a:r>
          </a:p>
        </p:txBody>
      </p:sp>
      <p:sp>
        <p:nvSpPr>
          <p:cNvPr id="17410" name="Content Placeholder 2"/>
          <p:cNvSpPr>
            <a:spLocks noGrp="1"/>
          </p:cNvSpPr>
          <p:nvPr>
            <p:ph idx="1"/>
          </p:nvPr>
        </p:nvSpPr>
        <p:spPr>
          <a:xfrm>
            <a:off x="152400" y="457200"/>
            <a:ext cx="8763000" cy="5227638"/>
          </a:xfrm>
        </p:spPr>
        <p:txBody>
          <a:bodyPr/>
          <a:lstStyle/>
          <a:p>
            <a:r>
              <a:rPr lang="en-US" sz="2400" smtClean="0"/>
              <a:t>Juveniles had no rights.  Were property</a:t>
            </a:r>
          </a:p>
          <a:p>
            <a:r>
              <a:rPr lang="en-US" sz="2400" smtClean="0"/>
              <a:t>15</a:t>
            </a:r>
            <a:r>
              <a:rPr lang="en-US" sz="2400" baseline="30000" smtClean="0"/>
              <a:t>th</a:t>
            </a:r>
            <a:r>
              <a:rPr lang="en-US" sz="2400" smtClean="0"/>
              <a:t> Century:  Poor Laws.  Police rounded up street kids and gave them to people to work as servants until they were 21</a:t>
            </a:r>
          </a:p>
          <a:p>
            <a:r>
              <a:rPr lang="en-US" sz="2400" smtClean="0"/>
              <a:t>Settlers of U.S. used Common Law.  Dad had absolute power over child.  Clergy and schools also could do anything to a child, including beat them</a:t>
            </a:r>
          </a:p>
          <a:p>
            <a:r>
              <a:rPr lang="en-US" sz="2400" smtClean="0"/>
              <a:t>1800’s founded first Juvenile Courts.  Not created to protect child.  First time decided to separate kids from adult prisoners</a:t>
            </a:r>
          </a:p>
          <a:p>
            <a:r>
              <a:rPr lang="en-US" sz="2400" smtClean="0"/>
              <a:t>1954 was first court opinion addressing juvenile rights: In Re Holmes said state can intervene on part of a juvenile giving state authority to remove child from home and place elsewhere.  No criminal rights.  Civil action only.</a:t>
            </a:r>
          </a:p>
          <a:p>
            <a:r>
              <a:rPr lang="en-US" sz="2400" smtClean="0"/>
              <a:t>1973 Title III of the Family Code was written</a:t>
            </a:r>
          </a:p>
          <a:p>
            <a:r>
              <a:rPr lang="en-US" sz="2400" smtClean="0"/>
              <a:t>1996 Title III was re-written</a:t>
            </a:r>
          </a:p>
          <a:p>
            <a:r>
              <a:rPr lang="en-US" sz="2400" smtClean="0"/>
              <a:t>1997 Title III re-write went into effect and called the Juvenile Justice Code</a:t>
            </a:r>
          </a:p>
          <a:p>
            <a:endParaRPr lang="en-US" sz="2400" smtClean="0"/>
          </a:p>
          <a:p>
            <a:endParaRPr lang="en-US" sz="2400" smtClean="0"/>
          </a:p>
          <a:p>
            <a:endParaRPr lang="en-US" sz="2400" smtClean="0"/>
          </a:p>
          <a:p>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81000" y="914400"/>
            <a:ext cx="8229600" cy="1143000"/>
          </a:xfrm>
        </p:spPr>
        <p:txBody>
          <a:bodyPr>
            <a:normAutofit fontScale="90000"/>
          </a:bodyPr>
          <a:lstStyle/>
          <a:p>
            <a:pPr algn="ctr" fontAlgn="auto">
              <a:spcAft>
                <a:spcPts val="0"/>
              </a:spcAft>
              <a:defRPr/>
            </a:pPr>
            <a:r>
              <a:rPr lang="en-US" sz="4400" dirty="0" smtClean="0">
                <a:solidFill>
                  <a:schemeClr val="tx1"/>
                </a:solidFill>
              </a:rPr>
              <a:t>Taking Into Custody</a:t>
            </a:r>
            <a:r>
              <a:rPr lang="en-US" sz="4000" dirty="0" smtClean="0">
                <a:solidFill>
                  <a:schemeClr val="tx1"/>
                </a:solidFill>
              </a:rPr>
              <a:t/>
            </a:r>
            <a:br>
              <a:rPr lang="en-US" sz="4000" dirty="0" smtClean="0">
                <a:solidFill>
                  <a:schemeClr val="tx1"/>
                </a:solidFill>
              </a:rPr>
            </a:br>
            <a:r>
              <a:rPr lang="en-US" sz="3600" dirty="0" smtClean="0">
                <a:solidFill>
                  <a:schemeClr val="tx1"/>
                </a:solidFill>
              </a:rPr>
              <a:t>Family Code 52.01</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35842" name="Rectangle 3"/>
          <p:cNvSpPr>
            <a:spLocks noGrp="1" noChangeArrowheads="1"/>
          </p:cNvSpPr>
          <p:nvPr>
            <p:ph type="body" idx="1"/>
          </p:nvPr>
        </p:nvSpPr>
        <p:spPr>
          <a:xfrm>
            <a:off x="304800" y="1905000"/>
            <a:ext cx="8534400" cy="4530725"/>
          </a:xfrm>
        </p:spPr>
        <p:txBody>
          <a:bodyPr/>
          <a:lstStyle/>
          <a:p>
            <a:pPr marL="990600" lvl="1" indent="-533400">
              <a:lnSpc>
                <a:spcPct val="90000"/>
              </a:lnSpc>
              <a:buClr>
                <a:schemeClr val="tx1"/>
              </a:buClr>
              <a:buFontTx/>
              <a:buNone/>
            </a:pPr>
            <a:r>
              <a:rPr lang="en-US" smtClean="0"/>
              <a:t>A child may be taken into custody:</a:t>
            </a:r>
          </a:p>
          <a:p>
            <a:pPr marL="990600" lvl="1" indent="-533400">
              <a:lnSpc>
                <a:spcPct val="90000"/>
              </a:lnSpc>
              <a:buClr>
                <a:schemeClr val="tx1"/>
              </a:buClr>
              <a:buFontTx/>
              <a:buChar char="•"/>
            </a:pPr>
            <a:r>
              <a:rPr lang="en-US" smtClean="0"/>
              <a:t>Pursuant to a Juvenile Court Order</a:t>
            </a:r>
          </a:p>
          <a:p>
            <a:pPr marL="990600" lvl="1" indent="-533400">
              <a:lnSpc>
                <a:spcPct val="90000"/>
              </a:lnSpc>
              <a:buClr>
                <a:schemeClr val="tx1"/>
              </a:buClr>
              <a:buFontTx/>
              <a:buChar char="•"/>
            </a:pPr>
            <a:r>
              <a:rPr lang="en-US" smtClean="0"/>
              <a:t>Pursuant to laws of arrest </a:t>
            </a:r>
          </a:p>
          <a:p>
            <a:pPr marL="990600" lvl="1" indent="-533400">
              <a:lnSpc>
                <a:spcPct val="90000"/>
              </a:lnSpc>
              <a:buClr>
                <a:schemeClr val="tx1"/>
              </a:buClr>
              <a:buFontTx/>
              <a:buChar char="•"/>
            </a:pPr>
            <a:r>
              <a:rPr lang="en-US" smtClean="0"/>
              <a:t>By a law enforcement officer if there is probable cause to believe the juvenile has engaged in conduct that violates a penal law of this state or a penal ordinance of any political subdivision of this state</a:t>
            </a:r>
          </a:p>
          <a:p>
            <a:pPr marL="990600" lvl="1" indent="-533400">
              <a:lnSpc>
                <a:spcPct val="90000"/>
              </a:lnSpc>
              <a:buClr>
                <a:schemeClr val="tx1"/>
              </a:buClr>
              <a:buFontTx/>
              <a:buChar char="•"/>
            </a:pPr>
            <a:r>
              <a:rPr lang="en-US" smtClean="0"/>
              <a:t>By a law enforcement officer if there is probable cause to believe the juvenile has engaged in Delinquent Conduct or Conduct Indicating a Need for Supervision or a Juvenile Court Probation Violation (this does not include deferred probation)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a:xfrm>
            <a:off x="457200" y="1143000"/>
            <a:ext cx="8229600" cy="4530725"/>
          </a:xfrm>
        </p:spPr>
        <p:txBody>
          <a:bodyPr>
            <a:normAutofit fontScale="92500" lnSpcReduction="20000"/>
          </a:bodyPr>
          <a:lstStyle/>
          <a:p>
            <a:pPr marL="640080" lvl="1" indent="-246888" fontAlgn="auto">
              <a:spcAft>
                <a:spcPts val="0"/>
              </a:spcAft>
              <a:buClr>
                <a:schemeClr val="tx1"/>
              </a:buClr>
              <a:buFontTx/>
              <a:buChar char="•"/>
              <a:defRPr/>
            </a:pPr>
            <a:r>
              <a:rPr lang="en-US" dirty="0" smtClean="0"/>
              <a:t>By a probation officer if there is probable cause to believe that the child has violated a condition of Juvenile Court ordered probation</a:t>
            </a:r>
          </a:p>
          <a:p>
            <a:pPr marL="640080" lvl="1" indent="-246888" fontAlgn="auto">
              <a:spcAft>
                <a:spcPts val="0"/>
              </a:spcAft>
              <a:buClr>
                <a:schemeClr val="tx1"/>
              </a:buClr>
              <a:buFontTx/>
              <a:buChar char="•"/>
              <a:defRPr/>
            </a:pPr>
            <a:r>
              <a:rPr lang="en-US" dirty="0" smtClean="0"/>
              <a:t>Pursuant to a Directive to Apprehend (warrant)</a:t>
            </a:r>
          </a:p>
          <a:p>
            <a:pPr marL="640080" lvl="1" indent="-246888" fontAlgn="auto">
              <a:spcAft>
                <a:spcPts val="0"/>
              </a:spcAft>
              <a:buClr>
                <a:schemeClr val="tx1"/>
              </a:buClr>
              <a:buFontTx/>
              <a:buChar char="•"/>
              <a:defRPr/>
            </a:pPr>
            <a:r>
              <a:rPr lang="en-US" dirty="0" smtClean="0"/>
              <a:t>By a probation officer if there is probable cause to believe that the child has violated a condition of release imposed by the juvenile court</a:t>
            </a:r>
          </a:p>
          <a:p>
            <a:pPr marL="640080" lvl="1" indent="-246888" fontAlgn="auto">
              <a:spcAft>
                <a:spcPts val="0"/>
              </a:spcAft>
              <a:buClr>
                <a:schemeClr val="tx1"/>
              </a:buClr>
              <a:buFontTx/>
              <a:buChar char="•"/>
              <a:defRPr/>
            </a:pPr>
            <a:r>
              <a:rPr lang="en-US" dirty="0" smtClean="0"/>
              <a:t>By a law enforcement officer if there is probable cause to believe the child is violating compulsory attendance for the purpose of returning the child to school</a:t>
            </a:r>
          </a:p>
          <a:p>
            <a:pPr marL="640080" lvl="1" indent="-246888" fontAlgn="auto">
              <a:spcAft>
                <a:spcPts val="0"/>
              </a:spcAft>
              <a:buClr>
                <a:schemeClr val="tx1"/>
              </a:buClr>
              <a:buFontTx/>
              <a:buChar char="•"/>
              <a:defRPr/>
            </a:pPr>
            <a:endParaRPr lang="en-US" dirty="0" smtClean="0"/>
          </a:p>
          <a:p>
            <a:pPr marL="640080" lvl="1" indent="-246888" fontAlgn="auto">
              <a:spcAft>
                <a:spcPts val="0"/>
              </a:spcAft>
              <a:buClr>
                <a:schemeClr val="tx1"/>
              </a:buClr>
              <a:buFont typeface="Wingdings" pitchFamily="2" charset="2"/>
              <a:buChar char="Ø"/>
              <a:defRPr/>
            </a:pPr>
            <a:r>
              <a:rPr lang="en-US" dirty="0" smtClean="0"/>
              <a:t>The taking of a child into custody is not an arrest except for the purpose of determining the validity of taking him into custody or the validity of a search under the laws and constitution of this state or of the United States. </a:t>
            </a:r>
          </a:p>
          <a:p>
            <a:pPr marL="274320" indent="-274320" fontAlgn="auto">
              <a:spcAft>
                <a:spcPts val="0"/>
              </a:spcAft>
              <a:buClr>
                <a:schemeClr val="accent3"/>
              </a:buClr>
              <a:buFont typeface="Wingdings 2"/>
              <a:buChar char=""/>
              <a:defRPr/>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990600"/>
            <a:ext cx="8229600" cy="1143000"/>
          </a:xfrm>
        </p:spPr>
        <p:txBody>
          <a:bodyPr>
            <a:normAutofit fontScale="90000"/>
          </a:bodyPr>
          <a:lstStyle/>
          <a:p>
            <a:pPr algn="ctr" fontAlgn="auto">
              <a:spcAft>
                <a:spcPts val="0"/>
              </a:spcAft>
              <a:defRPr/>
            </a:pPr>
            <a:r>
              <a:rPr lang="en-US" sz="4400" dirty="0" smtClean="0">
                <a:solidFill>
                  <a:schemeClr val="tx1"/>
                </a:solidFill>
              </a:rPr>
              <a:t>What do I do with this child now?</a:t>
            </a:r>
            <a:r>
              <a:rPr lang="en-US" sz="4000" dirty="0" smtClean="0">
                <a:solidFill>
                  <a:schemeClr val="tx1"/>
                </a:solidFill>
              </a:rPr>
              <a:t/>
            </a:r>
            <a:br>
              <a:rPr lang="en-US" sz="4000" dirty="0" smtClean="0">
                <a:solidFill>
                  <a:schemeClr val="tx1"/>
                </a:solidFill>
              </a:rPr>
            </a:br>
            <a:r>
              <a:rPr lang="en-US" sz="3600" dirty="0" smtClean="0">
                <a:solidFill>
                  <a:schemeClr val="tx1"/>
                </a:solidFill>
              </a:rPr>
              <a:t>Family Code 52.02</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231427" name="Rectangle 3"/>
          <p:cNvSpPr>
            <a:spLocks noGrp="1" noChangeArrowheads="1"/>
          </p:cNvSpPr>
          <p:nvPr>
            <p:ph type="body" idx="1"/>
          </p:nvPr>
        </p:nvSpPr>
        <p:spPr>
          <a:xfrm>
            <a:off x="457200" y="1828800"/>
            <a:ext cx="8458200" cy="4530725"/>
          </a:xfrm>
        </p:spPr>
        <p:txBody>
          <a:bodyPr>
            <a:normAutofit lnSpcReduction="10000"/>
          </a:bodyPr>
          <a:lstStyle/>
          <a:p>
            <a:pPr marL="660400" indent="-660400" fontAlgn="auto">
              <a:lnSpc>
                <a:spcPct val="80000"/>
              </a:lnSpc>
              <a:spcAft>
                <a:spcPts val="0"/>
              </a:spcAft>
              <a:buClr>
                <a:schemeClr val="accent3"/>
              </a:buClr>
              <a:buFont typeface="Wingdings" pitchFamily="2" charset="2"/>
              <a:buNone/>
              <a:defRPr/>
            </a:pPr>
            <a:endParaRPr lang="en-US" sz="2000" dirty="0" smtClean="0">
              <a:solidFill>
                <a:srgbClr val="FFFF00"/>
              </a:solidFill>
            </a:endParaRPr>
          </a:p>
          <a:p>
            <a:pPr marL="1035050" lvl="1" indent="-577850" fontAlgn="auto">
              <a:lnSpc>
                <a:spcPct val="80000"/>
              </a:lnSpc>
              <a:spcAft>
                <a:spcPts val="0"/>
              </a:spcAft>
              <a:buClr>
                <a:schemeClr val="tx1"/>
              </a:buClr>
              <a:buFontTx/>
              <a:buNone/>
              <a:defRPr/>
            </a:pPr>
            <a:r>
              <a:rPr lang="en-US" dirty="0" smtClean="0"/>
              <a:t>The child shall be taken without unnecessary delay and</a:t>
            </a:r>
          </a:p>
          <a:p>
            <a:pPr marL="1035050" lvl="1" indent="-577850" fontAlgn="auto">
              <a:lnSpc>
                <a:spcPct val="80000"/>
              </a:lnSpc>
              <a:spcAft>
                <a:spcPts val="0"/>
              </a:spcAft>
              <a:buClr>
                <a:schemeClr val="tx1"/>
              </a:buClr>
              <a:buFontTx/>
              <a:buNone/>
              <a:defRPr/>
            </a:pPr>
            <a:r>
              <a:rPr lang="en-US" dirty="0" smtClean="0"/>
              <a:t>without first taking the child to any place other than a</a:t>
            </a:r>
          </a:p>
          <a:p>
            <a:pPr marL="1035050" lvl="1" indent="-577850" fontAlgn="auto">
              <a:lnSpc>
                <a:spcPct val="80000"/>
              </a:lnSpc>
              <a:spcAft>
                <a:spcPts val="0"/>
              </a:spcAft>
              <a:buClr>
                <a:schemeClr val="tx1"/>
              </a:buClr>
              <a:buFontTx/>
              <a:buNone/>
              <a:defRPr/>
            </a:pPr>
            <a:r>
              <a:rPr lang="en-US" dirty="0" smtClean="0"/>
              <a:t>Juvenile Processing Office you shall do one of the</a:t>
            </a:r>
          </a:p>
          <a:p>
            <a:pPr marL="1035050" lvl="1" indent="-577850" fontAlgn="auto">
              <a:lnSpc>
                <a:spcPct val="80000"/>
              </a:lnSpc>
              <a:spcAft>
                <a:spcPts val="0"/>
              </a:spcAft>
              <a:buClr>
                <a:schemeClr val="tx1"/>
              </a:buClr>
              <a:buFontTx/>
              <a:buNone/>
              <a:defRPr/>
            </a:pPr>
            <a:r>
              <a:rPr lang="en-US" dirty="0" smtClean="0"/>
              <a:t>following:</a:t>
            </a:r>
          </a:p>
          <a:p>
            <a:pPr marL="1035050" lvl="1" indent="-577850" fontAlgn="auto">
              <a:lnSpc>
                <a:spcPct val="80000"/>
              </a:lnSpc>
              <a:spcAft>
                <a:spcPts val="0"/>
              </a:spcAft>
              <a:buClr>
                <a:schemeClr val="tx1"/>
              </a:buClr>
              <a:buFontTx/>
              <a:buChar char="•"/>
              <a:defRPr/>
            </a:pPr>
            <a:r>
              <a:rPr lang="en-US" dirty="0" smtClean="0"/>
              <a:t>Release the child to a parent, guardian, custodian, or other responsible adult</a:t>
            </a:r>
          </a:p>
          <a:p>
            <a:pPr marL="1035050" lvl="1" indent="-577850" fontAlgn="auto">
              <a:lnSpc>
                <a:spcPct val="80000"/>
              </a:lnSpc>
              <a:spcAft>
                <a:spcPts val="0"/>
              </a:spcAft>
              <a:buClr>
                <a:schemeClr val="tx1"/>
              </a:buClr>
              <a:buFontTx/>
              <a:buChar char="•"/>
              <a:defRPr/>
            </a:pPr>
            <a:r>
              <a:rPr lang="en-US" dirty="0" smtClean="0"/>
              <a:t>Bring the child before the office or official designated by the juvenile board if there is probable cause to believe that the child engaged in delinquent conduct, conduct indicating a need for supervision, or conduct that violates a condition of probation imposed by the juvenile court</a:t>
            </a:r>
          </a:p>
          <a:p>
            <a:pPr marL="1035050" lvl="1" indent="-577850" fontAlgn="auto">
              <a:lnSpc>
                <a:spcPct val="80000"/>
              </a:lnSpc>
              <a:spcAft>
                <a:spcPts val="0"/>
              </a:spcAft>
              <a:buClr>
                <a:schemeClr val="tx1"/>
              </a:buClr>
              <a:buFontTx/>
              <a:buChar char="•"/>
              <a:defRPr/>
            </a:pPr>
            <a:r>
              <a:rPr lang="en-US" dirty="0" smtClean="0"/>
              <a:t>Bring the child to a detention facility designated by the juvenile board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Grp="1" noChangeArrowheads="1"/>
          </p:cNvSpPr>
          <p:nvPr>
            <p:ph type="body" idx="1"/>
          </p:nvPr>
        </p:nvSpPr>
        <p:spPr>
          <a:xfrm>
            <a:off x="381000" y="1219200"/>
            <a:ext cx="8458200" cy="4530725"/>
          </a:xfrm>
        </p:spPr>
        <p:txBody>
          <a:bodyPr>
            <a:normAutofit fontScale="70000" lnSpcReduction="20000"/>
          </a:bodyPr>
          <a:lstStyle/>
          <a:p>
            <a:pPr marL="640080" lvl="1" indent="-246888" fontAlgn="auto">
              <a:spcAft>
                <a:spcPts val="0"/>
              </a:spcAft>
              <a:buClr>
                <a:schemeClr val="tx1"/>
              </a:buClr>
              <a:buFontTx/>
              <a:buChar char="•"/>
              <a:defRPr/>
            </a:pPr>
            <a:r>
              <a:rPr lang="en-US" sz="3100" dirty="0" smtClean="0"/>
              <a:t>Bring the child to a secure detention facility</a:t>
            </a:r>
          </a:p>
          <a:p>
            <a:pPr marL="640080" lvl="1" indent="-246888" fontAlgn="auto">
              <a:spcAft>
                <a:spcPts val="0"/>
              </a:spcAft>
              <a:buClr>
                <a:schemeClr val="tx1"/>
              </a:buClr>
              <a:buFontTx/>
              <a:buChar char="•"/>
              <a:defRPr/>
            </a:pPr>
            <a:r>
              <a:rPr lang="en-US" sz="3100" dirty="0" smtClean="0"/>
              <a:t>Bring the child to a medical facility if the child is believed to suffer from a serious physical condition or illness that requires prompt treatment</a:t>
            </a:r>
          </a:p>
          <a:p>
            <a:pPr marL="640080" lvl="1" indent="-246888" fontAlgn="auto">
              <a:spcAft>
                <a:spcPts val="0"/>
              </a:spcAft>
              <a:buClr>
                <a:schemeClr val="tx1"/>
              </a:buClr>
              <a:buFontTx/>
              <a:buChar char="•"/>
              <a:defRPr/>
            </a:pPr>
            <a:r>
              <a:rPr lang="en-US" sz="3100" dirty="0" smtClean="0"/>
              <a:t>Dispose of the case without referral to court per Family Code 52.03</a:t>
            </a:r>
          </a:p>
          <a:p>
            <a:pPr marL="640080" lvl="1" indent="-246888" fontAlgn="auto">
              <a:spcAft>
                <a:spcPts val="0"/>
              </a:spcAft>
              <a:buClr>
                <a:schemeClr val="tx1"/>
              </a:buClr>
              <a:buFontTx/>
              <a:buChar char="•"/>
              <a:defRPr/>
            </a:pPr>
            <a:r>
              <a:rPr lang="en-US" sz="3100" dirty="0" smtClean="0"/>
              <a:t>Release the child to school</a:t>
            </a:r>
          </a:p>
          <a:p>
            <a:pPr marL="640080" lvl="1" indent="-246888" fontAlgn="auto">
              <a:spcAft>
                <a:spcPts val="0"/>
              </a:spcAft>
              <a:buClr>
                <a:schemeClr val="tx1"/>
              </a:buClr>
              <a:buFont typeface="Wingdings" pitchFamily="2" charset="2"/>
              <a:buChar char="Ø"/>
              <a:defRPr/>
            </a:pPr>
            <a:r>
              <a:rPr lang="en-US" sz="3100" dirty="0" smtClean="0"/>
              <a:t>A person taking a child into custody shall promptly give notice of the person's action and a statement of the reason for taking the child into custody, to the child’s parent, guardian, or custodian, and the office or official designated by the juvenile court</a:t>
            </a:r>
          </a:p>
          <a:p>
            <a:pPr marL="640080" lvl="1" indent="-246888" fontAlgn="auto">
              <a:spcAft>
                <a:spcPts val="0"/>
              </a:spcAft>
              <a:buClr>
                <a:schemeClr val="tx1"/>
              </a:buClr>
              <a:buFont typeface="Wingdings" pitchFamily="2" charset="2"/>
              <a:buChar char="Ø"/>
              <a:defRPr/>
            </a:pPr>
            <a:r>
              <a:rPr lang="en-US" sz="3100" dirty="0" smtClean="0"/>
              <a:t>A child may be taken to an adult facility to utilize an </a:t>
            </a:r>
            <a:r>
              <a:rPr lang="en-US" sz="3100" dirty="0" err="1" smtClean="0"/>
              <a:t>Intoxilyzer</a:t>
            </a:r>
            <a:r>
              <a:rPr lang="en-US" sz="3100" dirty="0" smtClean="0"/>
              <a:t> machine if the child has a detectable amount of alcohol in their system.  </a:t>
            </a:r>
          </a:p>
          <a:p>
            <a:pPr marL="640080" lvl="1" indent="-246888" fontAlgn="auto">
              <a:spcAft>
                <a:spcPts val="0"/>
              </a:spcAft>
              <a:buFont typeface="Wingdings" pitchFamily="2" charset="2"/>
              <a:buNone/>
              <a:defRPr/>
            </a:pPr>
            <a:endParaRPr lang="en-US" sz="2000" dirty="0" smtClean="0">
              <a:solidFill>
                <a:srgbClr val="FFFF00"/>
              </a:solidFill>
            </a:endParaRPr>
          </a:p>
          <a:p>
            <a:pPr marL="274320" indent="-274320" fontAlgn="auto">
              <a:spcAft>
                <a:spcPts val="0"/>
              </a:spcAft>
              <a:buClr>
                <a:schemeClr val="accent3"/>
              </a:buClr>
              <a:buFont typeface="Wingdings 2"/>
              <a:buChar char=""/>
              <a:defRPr/>
            </a:pPr>
            <a:endParaRPr lang="en-US" sz="2400" dirty="0" smtClean="0">
              <a:solidFill>
                <a:srgbClr val="FFFF00"/>
              </a:solidFill>
            </a:endParaRPr>
          </a:p>
          <a:p>
            <a:pPr marL="274320" indent="-274320" fontAlgn="auto">
              <a:spcAft>
                <a:spcPts val="0"/>
              </a:spcAft>
              <a:buClr>
                <a:schemeClr val="accent3"/>
              </a:buClr>
              <a:buFont typeface="Wingdings" pitchFamily="2" charset="2"/>
              <a:buNone/>
              <a:defRPr/>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228600"/>
            <a:ext cx="8229600" cy="1143000"/>
          </a:xfrm>
        </p:spPr>
        <p:txBody>
          <a:bodyPr/>
          <a:lstStyle/>
          <a:p>
            <a:pPr algn="ctr"/>
            <a:r>
              <a:rPr lang="en-US" sz="4000" smtClean="0">
                <a:solidFill>
                  <a:schemeClr val="tx1"/>
                </a:solidFill>
              </a:rPr>
              <a:t>Notifying the Parents</a:t>
            </a:r>
          </a:p>
        </p:txBody>
      </p:sp>
      <p:sp>
        <p:nvSpPr>
          <p:cNvPr id="39938" name="Content Placeholder 2"/>
          <p:cNvSpPr>
            <a:spLocks noGrp="1"/>
          </p:cNvSpPr>
          <p:nvPr>
            <p:ph idx="1"/>
          </p:nvPr>
        </p:nvSpPr>
        <p:spPr>
          <a:xfrm>
            <a:off x="381000" y="1447800"/>
            <a:ext cx="8229600" cy="4389438"/>
          </a:xfrm>
        </p:spPr>
        <p:txBody>
          <a:bodyPr/>
          <a:lstStyle/>
          <a:p>
            <a:pPr>
              <a:buClr>
                <a:schemeClr val="tx1"/>
              </a:buClr>
              <a:buFont typeface="Arial" charset="0"/>
              <a:buChar char="•"/>
            </a:pPr>
            <a:r>
              <a:rPr lang="en-US" sz="2400" smtClean="0"/>
              <a:t>Do it as SOON as you arrive at the JPO</a:t>
            </a:r>
          </a:p>
          <a:p>
            <a:pPr>
              <a:buClr>
                <a:schemeClr val="tx1"/>
              </a:buClr>
              <a:buFont typeface="Arial" charset="0"/>
              <a:buChar char="•"/>
            </a:pPr>
            <a:r>
              <a:rPr lang="en-US" sz="2400" smtClean="0"/>
              <a:t>YOU do it!  Do not delegate it!</a:t>
            </a:r>
          </a:p>
          <a:p>
            <a:pPr>
              <a:buClr>
                <a:schemeClr val="tx1"/>
              </a:buClr>
              <a:buFont typeface="Arial" charset="0"/>
              <a:buChar char="•"/>
            </a:pPr>
            <a:r>
              <a:rPr lang="en-US" sz="2400" smtClean="0"/>
              <a:t>Provide the charge and a short statement of facts to the parent</a:t>
            </a:r>
          </a:p>
          <a:p>
            <a:pPr>
              <a:buClr>
                <a:schemeClr val="tx1"/>
              </a:buClr>
              <a:buFont typeface="Arial" charset="0"/>
              <a:buChar char="•"/>
            </a:pPr>
            <a:r>
              <a:rPr lang="en-US" sz="2400" smtClean="0"/>
              <a:t>Document all contacts or attempts at contact including times!</a:t>
            </a:r>
          </a:p>
        </p:txBody>
      </p:sp>
      <p:pic>
        <p:nvPicPr>
          <p:cNvPr id="39939" name="Picture 4" descr="untitled.bmp"/>
          <p:cNvPicPr>
            <a:picLocks noChangeAspect="1"/>
          </p:cNvPicPr>
          <p:nvPr/>
        </p:nvPicPr>
        <p:blipFill>
          <a:blip r:embed="rId2"/>
          <a:srcRect l="12534" t="1674" r="12271" b="14644"/>
          <a:stretch>
            <a:fillRect/>
          </a:stretch>
        </p:blipFill>
        <p:spPr bwMode="auto">
          <a:xfrm>
            <a:off x="3657600" y="3657600"/>
            <a:ext cx="1920875"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304800" y="76200"/>
            <a:ext cx="8229600" cy="1143000"/>
          </a:xfrm>
        </p:spPr>
        <p:txBody>
          <a:bodyPr/>
          <a:lstStyle/>
          <a:p>
            <a:pPr algn="ctr"/>
            <a:r>
              <a:rPr lang="en-US" sz="4000" smtClean="0">
                <a:solidFill>
                  <a:schemeClr val="tx1"/>
                </a:solidFill>
              </a:rPr>
              <a:t>Bad Cop, No Donut</a:t>
            </a:r>
          </a:p>
        </p:txBody>
      </p:sp>
      <p:sp>
        <p:nvSpPr>
          <p:cNvPr id="3" name="Content Placeholder 2"/>
          <p:cNvSpPr>
            <a:spLocks noGrp="1"/>
          </p:cNvSpPr>
          <p:nvPr>
            <p:ph idx="1"/>
          </p:nvPr>
        </p:nvSpPr>
        <p:spPr>
          <a:xfrm>
            <a:off x="381000" y="1752600"/>
            <a:ext cx="8229600" cy="4530725"/>
          </a:xfrm>
        </p:spPr>
        <p:txBody>
          <a:bodyPr>
            <a:normAutofit lnSpcReduction="10000"/>
          </a:bodyPr>
          <a:lstStyle/>
          <a:p>
            <a:pPr marL="274320" indent="-274320" fontAlgn="auto">
              <a:spcAft>
                <a:spcPts val="0"/>
              </a:spcAft>
              <a:buClr>
                <a:schemeClr val="tx1"/>
              </a:buClr>
              <a:buFont typeface="Arial" pitchFamily="34" charset="0"/>
              <a:buChar char="•"/>
              <a:defRPr/>
            </a:pPr>
            <a:r>
              <a:rPr lang="en-US" sz="2400" dirty="0" smtClean="0"/>
              <a:t>Violations of these rules may result in confessions and evidence being suppressed</a:t>
            </a:r>
          </a:p>
          <a:p>
            <a:pPr marL="274320" indent="-274320" fontAlgn="auto">
              <a:spcAft>
                <a:spcPts val="0"/>
              </a:spcAft>
              <a:buClr>
                <a:schemeClr val="tx1"/>
              </a:buClr>
              <a:buFont typeface="Arial" pitchFamily="34" charset="0"/>
              <a:buChar char="•"/>
              <a:defRPr/>
            </a:pPr>
            <a:r>
              <a:rPr lang="en-US" sz="2400" dirty="0" smtClean="0"/>
              <a:t>Most common problems:</a:t>
            </a:r>
          </a:p>
          <a:p>
            <a:pPr marL="640080" lvl="1" indent="-246888" fontAlgn="auto">
              <a:spcAft>
                <a:spcPts val="0"/>
              </a:spcAft>
              <a:buClr>
                <a:schemeClr val="tx1"/>
              </a:buClr>
              <a:buFont typeface="Wingdings" pitchFamily="2" charset="2"/>
              <a:buChar char="Ø"/>
              <a:defRPr/>
            </a:pPr>
            <a:r>
              <a:rPr lang="en-US" dirty="0" smtClean="0"/>
              <a:t>Failure to go directly to JPO without necessary delay</a:t>
            </a:r>
          </a:p>
          <a:p>
            <a:pPr marL="640080" lvl="1" indent="-246888" fontAlgn="auto">
              <a:spcAft>
                <a:spcPts val="0"/>
              </a:spcAft>
              <a:buClr>
                <a:schemeClr val="tx1"/>
              </a:buClr>
              <a:buFont typeface="Wingdings" pitchFamily="2" charset="2"/>
              <a:buChar char="Ø"/>
              <a:defRPr/>
            </a:pPr>
            <a:r>
              <a:rPr lang="en-US" dirty="0" smtClean="0"/>
              <a:t>Failure to promptly notify parents</a:t>
            </a:r>
          </a:p>
          <a:p>
            <a:pPr marL="274320" indent="-274320" fontAlgn="auto">
              <a:spcAft>
                <a:spcPts val="0"/>
              </a:spcAft>
              <a:buClr>
                <a:schemeClr val="tx1"/>
              </a:buClr>
              <a:buFont typeface="Arial" pitchFamily="34" charset="0"/>
              <a:buChar char="•"/>
              <a:defRPr/>
            </a:pPr>
            <a:r>
              <a:rPr lang="en-US" sz="2400" dirty="0" err="1" smtClean="0"/>
              <a:t>Roquemore</a:t>
            </a:r>
            <a:r>
              <a:rPr lang="en-US" sz="2400" dirty="0" smtClean="0"/>
              <a:t> v. State:  Failure to bring juvenile directly to JPO resulted in suppression of stolen property from evidence</a:t>
            </a:r>
          </a:p>
          <a:p>
            <a:pPr marL="274320" indent="-274320" fontAlgn="auto">
              <a:spcAft>
                <a:spcPts val="0"/>
              </a:spcAft>
              <a:buClr>
                <a:schemeClr val="tx1"/>
              </a:buClr>
              <a:buFont typeface="Arial" pitchFamily="34" charset="0"/>
              <a:buChar char="•"/>
              <a:defRPr/>
            </a:pPr>
            <a:r>
              <a:rPr lang="en-US" sz="2400" dirty="0" smtClean="0"/>
              <a:t>Suspect must establish a causal connection between the violation of the rule and the evidence being obtained or statement being given</a:t>
            </a:r>
          </a:p>
          <a:p>
            <a:pPr marL="274320" indent="-274320" fontAlgn="auto">
              <a:spcAft>
                <a:spcPts val="0"/>
              </a:spcAft>
              <a:buClr>
                <a:schemeClr val="tx1"/>
              </a:buClr>
              <a:buFont typeface="Arial" pitchFamily="34" charset="0"/>
              <a:buChar char="•"/>
              <a:defRPr/>
            </a:pPr>
            <a:r>
              <a:rPr lang="en-US" sz="2400" dirty="0" smtClean="0"/>
              <a:t>The state must then disprove the violation or causal link or the evidence will be suppressed</a:t>
            </a:r>
          </a:p>
          <a:p>
            <a:pPr marL="274320" indent="-274320" fontAlgn="auto">
              <a:spcAft>
                <a:spcPts val="0"/>
              </a:spcAft>
              <a:buClr>
                <a:srgbClr val="FFFF00"/>
              </a:buClr>
              <a:buFont typeface="Wingdings" pitchFamily="2" charset="2"/>
              <a:buNone/>
              <a:defRPr/>
            </a:pPr>
            <a:endParaRPr lang="en-US" sz="2400" dirty="0" smtClean="0">
              <a:solidFill>
                <a:srgbClr val="FFFF00"/>
              </a:solidFill>
            </a:endParaRPr>
          </a:p>
          <a:p>
            <a:pPr marL="274320" indent="-274320" fontAlgn="auto">
              <a:spcAft>
                <a:spcPts val="0"/>
              </a:spcAft>
              <a:buClr>
                <a:srgbClr val="FFFF00"/>
              </a:buClr>
              <a:buFont typeface="Arial" pitchFamily="34" charset="0"/>
              <a:buChar char="•"/>
              <a:defRPr/>
            </a:pPr>
            <a:endParaRPr lang="en-US" sz="2400" dirty="0" smtClean="0">
              <a:solidFill>
                <a:srgbClr val="FFFF00"/>
              </a:solidFill>
            </a:endParaRPr>
          </a:p>
          <a:p>
            <a:pPr marL="274320" indent="-274320" fontAlgn="auto">
              <a:spcAft>
                <a:spcPts val="0"/>
              </a:spcAft>
              <a:buClr>
                <a:srgbClr val="FFFF00"/>
              </a:buClr>
              <a:buFont typeface="Arial" pitchFamily="34" charset="0"/>
              <a:buChar char="•"/>
              <a:defRPr/>
            </a:pPr>
            <a:endParaRPr lang="en-US" sz="2400" dirty="0">
              <a:solidFill>
                <a:srgbClr val="FFFF00"/>
              </a:solidFill>
            </a:endParaRPr>
          </a:p>
        </p:txBody>
      </p:sp>
      <p:pic>
        <p:nvPicPr>
          <p:cNvPr id="40963" name="Picture 4" descr="C:\Documents and Settings\Owner\Desktop\untitled.bmp"/>
          <p:cNvPicPr>
            <a:picLocks noChangeAspect="1" noChangeArrowheads="1"/>
          </p:cNvPicPr>
          <p:nvPr/>
        </p:nvPicPr>
        <p:blipFill>
          <a:blip r:embed="rId2"/>
          <a:srcRect l="11333" t="12666" r="14000" b="17999"/>
          <a:stretch>
            <a:fillRect/>
          </a:stretch>
        </p:blipFill>
        <p:spPr bwMode="auto">
          <a:xfrm>
            <a:off x="6248400" y="304800"/>
            <a:ext cx="19685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457200" y="990600"/>
            <a:ext cx="8229600" cy="1143000"/>
          </a:xfrm>
        </p:spPr>
        <p:txBody>
          <a:bodyPr>
            <a:normAutofit fontScale="90000"/>
          </a:bodyPr>
          <a:lstStyle/>
          <a:p>
            <a:pPr algn="ctr" fontAlgn="auto">
              <a:spcAft>
                <a:spcPts val="0"/>
              </a:spcAft>
              <a:defRPr/>
            </a:pPr>
            <a:r>
              <a:rPr lang="en-US" sz="4400" dirty="0" smtClean="0">
                <a:solidFill>
                  <a:schemeClr val="tx1"/>
                </a:solidFill>
              </a:rPr>
              <a:t>Places and Conditions of Detention</a:t>
            </a:r>
            <a:r>
              <a:rPr lang="en-US" dirty="0" smtClean="0">
                <a:solidFill>
                  <a:schemeClr val="tx1"/>
                </a:solidFill>
              </a:rPr>
              <a:t/>
            </a:r>
            <a:br>
              <a:rPr lang="en-US" dirty="0" smtClean="0">
                <a:solidFill>
                  <a:schemeClr val="tx1"/>
                </a:solidFill>
              </a:rPr>
            </a:br>
            <a:r>
              <a:rPr lang="en-US" sz="3600" dirty="0" smtClean="0">
                <a:solidFill>
                  <a:schemeClr val="tx1"/>
                </a:solidFill>
              </a:rPr>
              <a:t>Family Code 51.12</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163843" name="Rectangle 3"/>
          <p:cNvSpPr>
            <a:spLocks noGrp="1" noChangeArrowheads="1"/>
          </p:cNvSpPr>
          <p:nvPr>
            <p:ph type="body" idx="4294967295"/>
          </p:nvPr>
        </p:nvSpPr>
        <p:spPr>
          <a:xfrm>
            <a:off x="0" y="1828800"/>
            <a:ext cx="9296400" cy="4530725"/>
          </a:xfrm>
        </p:spPr>
        <p:txBody>
          <a:bodyPr>
            <a:normAutofit fontScale="92500" lnSpcReduction="20000"/>
          </a:bodyPr>
          <a:lstStyle/>
          <a:p>
            <a:pPr marL="1035050" lvl="1" indent="-577850" fontAlgn="auto">
              <a:spcAft>
                <a:spcPts val="0"/>
              </a:spcAft>
              <a:buClr>
                <a:schemeClr val="tx1"/>
              </a:buClr>
              <a:buFontTx/>
              <a:buChar char="•"/>
              <a:defRPr/>
            </a:pPr>
            <a:r>
              <a:rPr lang="en-US" dirty="0" smtClean="0"/>
              <a:t> </a:t>
            </a:r>
            <a:r>
              <a:rPr lang="en-US" sz="2600" dirty="0" smtClean="0"/>
              <a:t>A child may be detained only in a:</a:t>
            </a:r>
          </a:p>
          <a:p>
            <a:pPr marL="1784350" lvl="3" indent="-412750" fontAlgn="auto">
              <a:spcAft>
                <a:spcPts val="0"/>
              </a:spcAft>
              <a:buClr>
                <a:schemeClr val="tx1"/>
              </a:buClr>
              <a:buFont typeface="Wingdings" pitchFamily="2" charset="2"/>
              <a:buChar char="Ø"/>
              <a:defRPr/>
            </a:pPr>
            <a:r>
              <a:rPr lang="en-US" sz="2600" dirty="0" smtClean="0"/>
              <a:t>Juvenile Processing Office</a:t>
            </a:r>
          </a:p>
          <a:p>
            <a:pPr marL="1784350" lvl="3" indent="-412750" fontAlgn="auto">
              <a:spcAft>
                <a:spcPts val="0"/>
              </a:spcAft>
              <a:buClr>
                <a:schemeClr val="tx1"/>
              </a:buClr>
              <a:buFont typeface="Wingdings" pitchFamily="2" charset="2"/>
              <a:buChar char="Ø"/>
              <a:defRPr/>
            </a:pPr>
            <a:r>
              <a:rPr lang="en-US" sz="2600" dirty="0" smtClean="0"/>
              <a:t>Place of Non-Secure Custody </a:t>
            </a:r>
          </a:p>
          <a:p>
            <a:pPr marL="1784350" lvl="3" indent="-412750" fontAlgn="auto">
              <a:spcAft>
                <a:spcPts val="0"/>
              </a:spcAft>
              <a:buClr>
                <a:schemeClr val="tx1"/>
              </a:buClr>
              <a:buFont typeface="Wingdings 2"/>
              <a:buNone/>
              <a:defRPr/>
            </a:pPr>
            <a:r>
              <a:rPr lang="en-US" sz="2600" dirty="0" smtClean="0"/>
              <a:t>			(defined by CCP 45.058)</a:t>
            </a:r>
          </a:p>
          <a:p>
            <a:pPr marL="1784350" lvl="3" indent="-412750" fontAlgn="auto">
              <a:spcAft>
                <a:spcPts val="0"/>
              </a:spcAft>
              <a:buClr>
                <a:schemeClr val="tx1"/>
              </a:buClr>
              <a:buFont typeface="Wingdings" pitchFamily="2" charset="2"/>
              <a:buChar char="Ø"/>
              <a:defRPr/>
            </a:pPr>
            <a:r>
              <a:rPr lang="en-US" sz="2600" dirty="0" smtClean="0"/>
              <a:t>Certified Juvenile Detention Facility</a:t>
            </a:r>
          </a:p>
          <a:p>
            <a:pPr marL="1784350" lvl="3" indent="-412750" fontAlgn="auto">
              <a:spcAft>
                <a:spcPts val="0"/>
              </a:spcAft>
              <a:buClr>
                <a:schemeClr val="tx1"/>
              </a:buClr>
              <a:buFont typeface="Wingdings" pitchFamily="2" charset="2"/>
              <a:buChar char="Ø"/>
              <a:defRPr/>
            </a:pPr>
            <a:r>
              <a:rPr lang="en-US" sz="2600" dirty="0" smtClean="0"/>
              <a:t>Secure Detention Facility </a:t>
            </a:r>
          </a:p>
          <a:p>
            <a:pPr marL="1035050" lvl="1" indent="-577850" fontAlgn="auto">
              <a:spcAft>
                <a:spcPts val="0"/>
              </a:spcAft>
              <a:buClr>
                <a:schemeClr val="tx1"/>
              </a:buClr>
              <a:buFontTx/>
              <a:buChar char="•"/>
              <a:defRPr/>
            </a:pPr>
            <a:r>
              <a:rPr lang="en-US" sz="2600" dirty="0" smtClean="0"/>
              <a:t>If the building also houses a jail or adult lockup, the child must be sight and sound separated from adults</a:t>
            </a:r>
          </a:p>
          <a:p>
            <a:pPr marL="1035050" lvl="1" indent="-577850" fontAlgn="auto">
              <a:spcAft>
                <a:spcPts val="0"/>
              </a:spcAft>
              <a:buClr>
                <a:schemeClr val="tx1"/>
              </a:buClr>
              <a:buFontTx/>
              <a:buChar char="•"/>
              <a:defRPr/>
            </a:pPr>
            <a:r>
              <a:rPr lang="en-US" sz="2600" dirty="0" smtClean="0"/>
              <a:t>Children transferred to adult court may be held in an adult facility</a:t>
            </a:r>
          </a:p>
          <a:p>
            <a:pPr marL="1035050" lvl="1" indent="-577850" fontAlgn="auto">
              <a:spcAft>
                <a:spcPts val="0"/>
              </a:spcAft>
              <a:buClr>
                <a:schemeClr val="tx1"/>
              </a:buClr>
              <a:buFontTx/>
              <a:buChar char="•"/>
              <a:defRPr/>
            </a:pPr>
            <a:r>
              <a:rPr lang="en-US" sz="2600" dirty="0" smtClean="0"/>
              <a:t>Persons at least 17 years of age and taken into custody for escape from TYC or TYC parole violation may be held in an adult facility.</a:t>
            </a:r>
          </a:p>
          <a:p>
            <a:pPr marL="1035050" lvl="1" indent="-577850" fontAlgn="auto">
              <a:spcAft>
                <a:spcPts val="0"/>
              </a:spcAft>
              <a:buClr>
                <a:srgbClr val="FFFF00"/>
              </a:buClr>
              <a:buFontTx/>
              <a:buChar char="•"/>
              <a:defRPr/>
            </a:pPr>
            <a:endParaRPr lang="en-US" dirty="0" smtClean="0">
              <a:solidFill>
                <a:srgbClr val="FFFF00"/>
              </a:solidFill>
            </a:endParaRPr>
          </a:p>
          <a:p>
            <a:pPr marL="1409700" lvl="2" indent="-495300" fontAlgn="auto">
              <a:spcAft>
                <a:spcPts val="0"/>
              </a:spcAft>
              <a:buClr>
                <a:srgbClr val="FFFF00"/>
              </a:buClr>
              <a:buFont typeface="Wingdings" pitchFamily="2" charset="2"/>
              <a:buChar char="Ø"/>
              <a:defRPr/>
            </a:pPr>
            <a:endParaRPr lang="en-US" dirty="0" smtClean="0">
              <a:solidFill>
                <a:srgbClr val="FFFF00"/>
              </a:solidFill>
            </a:endParaRPr>
          </a:p>
          <a:p>
            <a:pPr marL="1409700" lvl="2" indent="-495300" fontAlgn="auto">
              <a:spcAft>
                <a:spcPts val="0"/>
              </a:spcAft>
              <a:buClr>
                <a:srgbClr val="FFFF00"/>
              </a:buClr>
              <a:buFont typeface="Wingdings" pitchFamily="2" charset="2"/>
              <a:buChar char="Ø"/>
              <a:defRPr/>
            </a:pPr>
            <a:endParaRPr lang="en-US" dirty="0" smtClean="0">
              <a:solidFill>
                <a:srgbClr val="FFFF00"/>
              </a:solidFill>
            </a:endParaRPr>
          </a:p>
          <a:p>
            <a:pPr marL="660400" indent="-660400" fontAlgn="auto">
              <a:spcAft>
                <a:spcPts val="0"/>
              </a:spcAft>
              <a:buClr>
                <a:srgbClr val="FFFF00"/>
              </a:buClr>
              <a:buFontTx/>
              <a:buChar char="•"/>
              <a:defRPr/>
            </a:pPr>
            <a:endParaRPr lang="en-US" sz="2400" dirty="0" smtClean="0">
              <a:solidFill>
                <a:srgbClr val="FFFF00"/>
              </a:solidFill>
            </a:endParaRPr>
          </a:p>
          <a:p>
            <a:pPr marL="1409700" lvl="2" indent="-495300" fontAlgn="auto">
              <a:spcAft>
                <a:spcPts val="0"/>
              </a:spcAft>
              <a:buClr>
                <a:srgbClr val="FFFF00"/>
              </a:buClr>
              <a:buFont typeface="Wingdings" pitchFamily="2" charset="2"/>
              <a:buChar char="Ø"/>
              <a:defRPr/>
            </a:pPr>
            <a:endParaRPr lang="en-US" dirty="0" smtClean="0">
              <a:solidFill>
                <a:srgbClr val="FFFF00"/>
              </a:solidFill>
            </a:endParaRPr>
          </a:p>
          <a:p>
            <a:pPr marL="660400" indent="-660400" fontAlgn="auto">
              <a:spcAft>
                <a:spcPts val="0"/>
              </a:spcAft>
              <a:buClr>
                <a:srgbClr val="FFFF00"/>
              </a:buClr>
              <a:buFontTx/>
              <a:buChar char="•"/>
              <a:defRPr/>
            </a:pPr>
            <a:endParaRPr lang="en-US" sz="2400" dirty="0" smtClean="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a:xfrm>
            <a:off x="457200" y="914400"/>
            <a:ext cx="8229600" cy="1143000"/>
          </a:xfrm>
        </p:spPr>
        <p:txBody>
          <a:bodyPr>
            <a:normAutofit fontScale="90000"/>
          </a:bodyPr>
          <a:lstStyle/>
          <a:p>
            <a:pPr algn="ctr" fontAlgn="auto">
              <a:spcAft>
                <a:spcPts val="0"/>
              </a:spcAft>
              <a:defRPr/>
            </a:pPr>
            <a:r>
              <a:rPr lang="en-US" sz="4400" dirty="0" smtClean="0">
                <a:solidFill>
                  <a:schemeClr val="tx1"/>
                </a:solidFill>
              </a:rPr>
              <a:t>Juvenile Processing Office</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 </a:t>
            </a:r>
            <a:r>
              <a:rPr lang="en-US" sz="3600" dirty="0" smtClean="0">
                <a:solidFill>
                  <a:schemeClr val="tx1"/>
                </a:solidFill>
              </a:rPr>
              <a:t>Family Code 52.025 </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43010" name="Rectangle 3"/>
          <p:cNvSpPr>
            <a:spLocks noGrp="1" noChangeArrowheads="1"/>
          </p:cNvSpPr>
          <p:nvPr>
            <p:ph type="body" idx="4294967295"/>
          </p:nvPr>
        </p:nvSpPr>
        <p:spPr/>
        <p:txBody>
          <a:bodyPr/>
          <a:lstStyle/>
          <a:p>
            <a:pPr lvl="1">
              <a:buFontTx/>
              <a:buChar char="•"/>
            </a:pPr>
            <a:endParaRPr lang="en-US" smtClean="0"/>
          </a:p>
          <a:p>
            <a:endParaRPr lang="en-US" smtClean="0"/>
          </a:p>
        </p:txBody>
      </p:sp>
      <p:sp>
        <p:nvSpPr>
          <p:cNvPr id="295940" name="Rectangle 4"/>
          <p:cNvSpPr>
            <a:spLocks noChangeArrowheads="1"/>
          </p:cNvSpPr>
          <p:nvPr/>
        </p:nvSpPr>
        <p:spPr bwMode="auto">
          <a:xfrm>
            <a:off x="304800" y="1676400"/>
            <a:ext cx="8839200" cy="4530725"/>
          </a:xfrm>
          <a:prstGeom prst="rect">
            <a:avLst/>
          </a:prstGeom>
          <a:noFill/>
          <a:ln w="9525">
            <a:noFill/>
            <a:miter lim="800000"/>
            <a:headEnd/>
            <a:tailEnd/>
          </a:ln>
          <a:effectLst/>
        </p:spPr>
        <p:txBody>
          <a:bodyPr/>
          <a:lstStyle/>
          <a:p>
            <a:pPr marL="660400" indent="-660400" eaLnBrk="0" hangingPunct="0">
              <a:lnSpc>
                <a:spcPct val="80000"/>
              </a:lnSpc>
              <a:spcBef>
                <a:spcPct val="20000"/>
              </a:spcBef>
              <a:buClr>
                <a:schemeClr val="hlink"/>
              </a:buClr>
              <a:buSzPct val="90000"/>
              <a:buFont typeface="Wingdings" pitchFamily="2" charset="2"/>
              <a:buBlip>
                <a:blip r:embed="rId2"/>
              </a:buBlip>
              <a:defRPr/>
            </a:pPr>
            <a:endParaRPr lang="en-US" sz="2000" dirty="0">
              <a:solidFill>
                <a:srgbClr val="FFFF00"/>
              </a:solidFill>
              <a:effectLst>
                <a:outerShdw blurRad="38100" dist="38100" dir="2700000" algn="tl">
                  <a:srgbClr val="000000">
                    <a:alpha val="43137"/>
                  </a:srgbClr>
                </a:outerShdw>
              </a:effectLst>
            </a:endParaRPr>
          </a:p>
          <a:p>
            <a:pPr marL="1035050" lvl="1" indent="-577850" eaLnBrk="0" hangingPunct="0">
              <a:lnSpc>
                <a:spcPct val="80000"/>
              </a:lnSpc>
              <a:spcBef>
                <a:spcPct val="20000"/>
              </a:spcBef>
              <a:buClr>
                <a:schemeClr val="tx1"/>
              </a:buClr>
              <a:buFontTx/>
              <a:buChar char="•"/>
              <a:defRPr/>
            </a:pPr>
            <a:r>
              <a:rPr lang="en-US" sz="2200" dirty="0">
                <a:latin typeface="+mn-lt"/>
              </a:rPr>
              <a:t>A room or office in a police facility used for the purpose of temporary detention of a child taken into custody </a:t>
            </a:r>
          </a:p>
          <a:p>
            <a:pPr marL="1035050" lvl="1" indent="-577850" eaLnBrk="0" hangingPunct="0">
              <a:lnSpc>
                <a:spcPct val="80000"/>
              </a:lnSpc>
              <a:spcBef>
                <a:spcPct val="20000"/>
              </a:spcBef>
              <a:buClr>
                <a:schemeClr val="tx1"/>
              </a:buClr>
              <a:buFontTx/>
              <a:buChar char="•"/>
              <a:defRPr/>
            </a:pPr>
            <a:r>
              <a:rPr lang="en-US" sz="2200" dirty="0">
                <a:latin typeface="+mn-lt"/>
              </a:rPr>
              <a:t>Designated by Juvenile Board of the county</a:t>
            </a:r>
          </a:p>
          <a:p>
            <a:pPr marL="1035050" lvl="1" indent="-577850" eaLnBrk="0" hangingPunct="0">
              <a:lnSpc>
                <a:spcPct val="80000"/>
              </a:lnSpc>
              <a:spcBef>
                <a:spcPct val="20000"/>
              </a:spcBef>
              <a:buClr>
                <a:schemeClr val="tx1"/>
              </a:buClr>
              <a:buFontTx/>
              <a:buChar char="•"/>
              <a:defRPr/>
            </a:pPr>
            <a:r>
              <a:rPr lang="en-US" sz="2200" dirty="0">
                <a:latin typeface="+mn-lt"/>
              </a:rPr>
              <a:t>May only be detained in a JPO for:  </a:t>
            </a:r>
          </a:p>
          <a:p>
            <a:pPr marL="1409700" lvl="2" indent="-495300" eaLnBrk="0" hangingPunct="0">
              <a:lnSpc>
                <a:spcPct val="80000"/>
              </a:lnSpc>
              <a:spcBef>
                <a:spcPct val="20000"/>
              </a:spcBef>
              <a:buClr>
                <a:schemeClr val="tx1"/>
              </a:buClr>
              <a:buFont typeface="Wingdings" pitchFamily="2" charset="2"/>
              <a:buChar char="Ø"/>
              <a:defRPr/>
            </a:pPr>
            <a:r>
              <a:rPr lang="en-US" sz="2200" dirty="0">
                <a:latin typeface="+mn-lt"/>
              </a:rPr>
              <a:t>Release of the child per Family Code 52.02</a:t>
            </a:r>
          </a:p>
          <a:p>
            <a:pPr marL="1409700" lvl="2" indent="-495300" eaLnBrk="0" hangingPunct="0">
              <a:lnSpc>
                <a:spcPct val="80000"/>
              </a:lnSpc>
              <a:spcBef>
                <a:spcPct val="20000"/>
              </a:spcBef>
              <a:buClr>
                <a:schemeClr val="tx1"/>
              </a:buClr>
              <a:buFont typeface="Wingdings" pitchFamily="2" charset="2"/>
              <a:buChar char="Ø"/>
              <a:defRPr/>
            </a:pPr>
            <a:r>
              <a:rPr lang="en-US" sz="2200" dirty="0">
                <a:latin typeface="+mn-lt"/>
              </a:rPr>
              <a:t>Completion of essential forms</a:t>
            </a:r>
          </a:p>
          <a:p>
            <a:pPr marL="1409700" lvl="2" indent="-495300" eaLnBrk="0" hangingPunct="0">
              <a:lnSpc>
                <a:spcPct val="80000"/>
              </a:lnSpc>
              <a:spcBef>
                <a:spcPct val="20000"/>
              </a:spcBef>
              <a:buClr>
                <a:schemeClr val="tx1"/>
              </a:buClr>
              <a:buFont typeface="Wingdings" pitchFamily="2" charset="2"/>
              <a:buChar char="Ø"/>
              <a:defRPr/>
            </a:pPr>
            <a:r>
              <a:rPr lang="en-US" sz="2200" dirty="0">
                <a:latin typeface="+mn-lt"/>
              </a:rPr>
              <a:t>Photographing and fingerprinting</a:t>
            </a:r>
          </a:p>
          <a:p>
            <a:pPr marL="1409700" lvl="2" indent="-495300" eaLnBrk="0" hangingPunct="0">
              <a:lnSpc>
                <a:spcPct val="80000"/>
              </a:lnSpc>
              <a:spcBef>
                <a:spcPct val="20000"/>
              </a:spcBef>
              <a:buClr>
                <a:schemeClr val="tx1"/>
              </a:buClr>
              <a:buFont typeface="Wingdings" pitchFamily="2" charset="2"/>
              <a:buChar char="Ø"/>
              <a:defRPr/>
            </a:pPr>
            <a:r>
              <a:rPr lang="en-US" sz="2200" dirty="0">
                <a:latin typeface="+mn-lt"/>
              </a:rPr>
              <a:t>Issuance of warning notice</a:t>
            </a:r>
          </a:p>
          <a:p>
            <a:pPr marL="1409700" lvl="2" indent="-495300" eaLnBrk="0" hangingPunct="0">
              <a:lnSpc>
                <a:spcPct val="80000"/>
              </a:lnSpc>
              <a:spcBef>
                <a:spcPct val="20000"/>
              </a:spcBef>
              <a:buClr>
                <a:schemeClr val="tx1"/>
              </a:buClr>
              <a:buFont typeface="Wingdings" pitchFamily="2" charset="2"/>
              <a:buChar char="Ø"/>
              <a:defRPr/>
            </a:pPr>
            <a:r>
              <a:rPr lang="en-US" sz="2200" dirty="0">
                <a:latin typeface="+mn-lt"/>
              </a:rPr>
              <a:t>Receipt of a statement from a child</a:t>
            </a:r>
          </a:p>
          <a:p>
            <a:pPr marL="1035050" lvl="1" indent="-577850" eaLnBrk="0" hangingPunct="0">
              <a:lnSpc>
                <a:spcPct val="80000"/>
              </a:lnSpc>
              <a:spcBef>
                <a:spcPct val="20000"/>
              </a:spcBef>
              <a:buClr>
                <a:schemeClr val="tx1"/>
              </a:buClr>
              <a:buFontTx/>
              <a:buChar char="•"/>
              <a:defRPr/>
            </a:pPr>
            <a:r>
              <a:rPr lang="en-US" sz="2200" dirty="0">
                <a:latin typeface="+mn-lt"/>
              </a:rPr>
              <a:t>A child may not be left unattended in a JPO</a:t>
            </a:r>
          </a:p>
          <a:p>
            <a:pPr marL="1035050" lvl="1" indent="-577850" eaLnBrk="0" hangingPunct="0">
              <a:lnSpc>
                <a:spcPct val="80000"/>
              </a:lnSpc>
              <a:spcBef>
                <a:spcPct val="20000"/>
              </a:spcBef>
              <a:buClr>
                <a:schemeClr val="tx1"/>
              </a:buClr>
              <a:buFontTx/>
              <a:buChar char="•"/>
              <a:defRPr/>
            </a:pPr>
            <a:r>
              <a:rPr lang="en-US" sz="2200" dirty="0">
                <a:latin typeface="+mn-lt"/>
              </a:rPr>
              <a:t>Child has a right while in JPO to have a parent or attorney present.  Make reasonable efforts to locate a parent or attorney if requested.</a:t>
            </a:r>
          </a:p>
          <a:p>
            <a:pPr marL="1035050" lvl="1" indent="-577850" eaLnBrk="0" hangingPunct="0">
              <a:lnSpc>
                <a:spcPct val="80000"/>
              </a:lnSpc>
              <a:spcBef>
                <a:spcPct val="20000"/>
              </a:spcBef>
              <a:buClr>
                <a:schemeClr val="tx1"/>
              </a:buClr>
              <a:buFontTx/>
              <a:buChar char="•"/>
              <a:defRPr/>
            </a:pPr>
            <a:r>
              <a:rPr lang="en-US" sz="2200" dirty="0">
                <a:latin typeface="+mn-lt"/>
              </a:rPr>
              <a:t>A child may not be detained in a juvenile processing office for longer than six hours (absolute rule)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304800" y="685800"/>
            <a:ext cx="8229600" cy="1143000"/>
          </a:xfrm>
        </p:spPr>
        <p:txBody>
          <a:bodyPr>
            <a:normAutofit fontScale="90000"/>
          </a:bodyPr>
          <a:lstStyle/>
          <a:p>
            <a:pPr algn="ctr" fontAlgn="auto">
              <a:spcAft>
                <a:spcPts val="0"/>
              </a:spcAft>
              <a:defRPr/>
            </a:pPr>
            <a:r>
              <a:rPr lang="en-US" sz="4400" dirty="0" smtClean="0">
                <a:solidFill>
                  <a:schemeClr val="tx1"/>
                </a:solidFill>
              </a:rPr>
              <a:t>Place of Non-Secure Custody</a:t>
            </a: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r>
              <a:rPr lang="en-US" sz="3600" dirty="0" smtClean="0">
                <a:solidFill>
                  <a:schemeClr val="tx1"/>
                </a:solidFill>
              </a:rPr>
              <a:t>CCP 45.058</a:t>
            </a:r>
          </a:p>
        </p:txBody>
      </p:sp>
      <p:sp>
        <p:nvSpPr>
          <p:cNvPr id="44034" name="Rectangle 3"/>
          <p:cNvSpPr>
            <a:spLocks noGrp="1" noChangeArrowheads="1"/>
          </p:cNvSpPr>
          <p:nvPr>
            <p:ph type="body" idx="4294967295"/>
          </p:nvPr>
        </p:nvSpPr>
        <p:spPr>
          <a:xfrm>
            <a:off x="381000" y="1981200"/>
            <a:ext cx="8229600" cy="4530725"/>
          </a:xfrm>
        </p:spPr>
        <p:txBody>
          <a:bodyPr/>
          <a:lstStyle/>
          <a:p>
            <a:pPr>
              <a:buClr>
                <a:schemeClr val="tx1"/>
              </a:buClr>
              <a:buFont typeface="Arial" charset="0"/>
              <a:buChar char="•"/>
            </a:pPr>
            <a:r>
              <a:rPr lang="en-US" sz="2400" smtClean="0"/>
              <a:t>Unlocked, multipurpose area designated by the head of the agency</a:t>
            </a:r>
          </a:p>
          <a:p>
            <a:pPr>
              <a:buClr>
                <a:schemeClr val="tx1"/>
              </a:buClr>
              <a:buFont typeface="Arial" charset="0"/>
              <a:buChar char="•"/>
            </a:pPr>
            <a:r>
              <a:rPr lang="en-US" sz="2400" smtClean="0"/>
              <a:t>A lobby, office, or interrogation room is suitable if the area is not designated, set aside, or used as a secure detention area and is not part of a secure detention area</a:t>
            </a:r>
          </a:p>
          <a:p>
            <a:pPr>
              <a:buClr>
                <a:schemeClr val="tx1"/>
              </a:buClr>
              <a:buFont typeface="Arial" charset="0"/>
              <a:buChar char="•"/>
            </a:pPr>
            <a:r>
              <a:rPr lang="en-US" sz="2400" smtClean="0"/>
              <a:t>May be a juvenile processing office designated under Section 52.025, Family Code, if the area is not locked when it is used as a place of non-secure custody</a:t>
            </a:r>
          </a:p>
          <a:p>
            <a:pPr>
              <a:buClr>
                <a:schemeClr val="tx1"/>
              </a:buClr>
              <a:buFont typeface="Arial" charset="0"/>
              <a:buChar char="•"/>
            </a:pPr>
            <a:r>
              <a:rPr lang="en-US" sz="2400" smtClean="0"/>
              <a:t>Child may not be secured physically to a cuffing rail, chair, desk, or other stationary object</a:t>
            </a:r>
          </a:p>
          <a:p>
            <a:pPr>
              <a:buClr>
                <a:srgbClr val="FFFF00"/>
              </a:buClr>
              <a:buFontTx/>
              <a:buChar char="•"/>
            </a:pPr>
            <a:endParaRPr lang="en-US" sz="200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81000" y="762000"/>
            <a:ext cx="8229600" cy="1143000"/>
          </a:xfrm>
        </p:spPr>
        <p:txBody>
          <a:bodyPr/>
          <a:lstStyle/>
          <a:p>
            <a:pPr algn="ctr"/>
            <a:r>
              <a:rPr lang="en-US" sz="4000" smtClean="0">
                <a:solidFill>
                  <a:schemeClr val="tx1"/>
                </a:solidFill>
              </a:rPr>
              <a:t>Place of Non-Secure Custody</a:t>
            </a:r>
            <a:br>
              <a:rPr lang="en-US" sz="4000" smtClean="0">
                <a:solidFill>
                  <a:schemeClr val="tx1"/>
                </a:solidFill>
              </a:rPr>
            </a:br>
            <a:r>
              <a:rPr lang="en-US" sz="3200" smtClean="0">
                <a:solidFill>
                  <a:schemeClr val="tx1"/>
                </a:solidFill>
              </a:rPr>
              <a:t> CCP 45.058</a:t>
            </a:r>
          </a:p>
        </p:txBody>
      </p:sp>
      <p:sp>
        <p:nvSpPr>
          <p:cNvPr id="3" name="Content Placeholder 2"/>
          <p:cNvSpPr>
            <a:spLocks noGrp="1"/>
          </p:cNvSpPr>
          <p:nvPr>
            <p:ph idx="1"/>
          </p:nvPr>
        </p:nvSpPr>
        <p:spPr>
          <a:xfrm>
            <a:off x="457200" y="2057400"/>
            <a:ext cx="8229600" cy="4530725"/>
          </a:xfrm>
        </p:spPr>
        <p:txBody>
          <a:bodyPr>
            <a:normAutofit fontScale="92500" lnSpcReduction="10000"/>
          </a:bodyPr>
          <a:lstStyle/>
          <a:p>
            <a:pPr marL="274320" indent="-274320" fontAlgn="auto">
              <a:spcAft>
                <a:spcPts val="0"/>
              </a:spcAft>
              <a:buClr>
                <a:schemeClr val="tx1"/>
              </a:buClr>
              <a:buFont typeface="Arial" pitchFamily="34" charset="0"/>
              <a:buChar char="•"/>
              <a:defRPr/>
            </a:pPr>
            <a:r>
              <a:rPr lang="en-US" sz="2400" dirty="0" smtClean="0"/>
              <a:t>Child may be held in the non-secure facility only long enough to accomplish the purpose of identification, investigation, processing, release to parents, or the arranging of transportation to the appropriate juvenile court, juvenile detention facility, secure detention facility, justice court, or municipal court</a:t>
            </a:r>
          </a:p>
          <a:p>
            <a:pPr marL="274320" indent="-274320" fontAlgn="auto">
              <a:spcAft>
                <a:spcPts val="0"/>
              </a:spcAft>
              <a:buClr>
                <a:schemeClr val="tx1"/>
              </a:buClr>
              <a:buFont typeface="Arial" pitchFamily="34" charset="0"/>
              <a:buChar char="•"/>
              <a:defRPr/>
            </a:pPr>
            <a:r>
              <a:rPr lang="en-US" sz="2400" dirty="0" smtClean="0"/>
              <a:t>Residential use of the area is prohibited</a:t>
            </a:r>
          </a:p>
          <a:p>
            <a:pPr marL="274320" indent="-274320" fontAlgn="auto">
              <a:spcAft>
                <a:spcPts val="0"/>
              </a:spcAft>
              <a:buClr>
                <a:schemeClr val="tx1"/>
              </a:buClr>
              <a:buFont typeface="Arial" pitchFamily="34" charset="0"/>
              <a:buChar char="•"/>
              <a:defRPr/>
            </a:pPr>
            <a:r>
              <a:rPr lang="en-US" sz="2400" dirty="0" smtClean="0"/>
              <a:t>The child shall be under continuous visual supervision by a law enforcement officer or facility staff person during the time the child is in non-secure custody</a:t>
            </a:r>
          </a:p>
          <a:p>
            <a:pPr marL="274320" indent="-274320" fontAlgn="auto">
              <a:spcAft>
                <a:spcPts val="0"/>
              </a:spcAft>
              <a:buClr>
                <a:schemeClr val="tx1"/>
              </a:buClr>
              <a:buFont typeface="Arial" pitchFamily="34" charset="0"/>
              <a:buChar char="•"/>
              <a:defRPr/>
            </a:pPr>
            <a:r>
              <a:rPr lang="en-US" sz="2400" dirty="0" smtClean="0"/>
              <a:t>A child may not, under any circumstances, be detained in a place of non-secure custody for more than six hours</a:t>
            </a:r>
          </a:p>
          <a:p>
            <a:pPr marL="274320" indent="-274320" fontAlgn="auto">
              <a:spcAft>
                <a:spcPts val="0"/>
              </a:spcAft>
              <a:buClr>
                <a:schemeClr val="tx1"/>
              </a:buClr>
              <a:buFont typeface="Arial" pitchFamily="34" charset="0"/>
              <a:buChar char="•"/>
              <a:defRPr/>
            </a:pPr>
            <a:r>
              <a:rPr lang="en-US" sz="2400" dirty="0" smtClean="0"/>
              <a:t>Note that there is no statutory requirement to allow a juvenile to be accompanied by a parent or attorney</a:t>
            </a:r>
          </a:p>
          <a:p>
            <a:pPr marL="274320" indent="-274320" fontAlgn="auto">
              <a:spcAft>
                <a:spcPts val="0"/>
              </a:spcAft>
              <a:buClr>
                <a:srgbClr val="FFFF00"/>
              </a:buClr>
              <a:buFont typeface="Arial" pitchFamily="34" charset="0"/>
              <a:buChar char="•"/>
              <a:defRPr/>
            </a:pPr>
            <a:endParaRPr lang="en-US" sz="2400" dirty="0" smtClean="0">
              <a:solidFill>
                <a:srgbClr val="FFFF00"/>
              </a:solidFill>
            </a:endParaRPr>
          </a:p>
          <a:p>
            <a:pPr marL="274320" indent="-274320" fontAlgn="auto">
              <a:spcAft>
                <a:spcPts val="0"/>
              </a:spcAft>
              <a:buClr>
                <a:schemeClr val="accent3"/>
              </a:buClr>
              <a:buFont typeface="Wingdings 2"/>
              <a:buChar char=""/>
              <a:defRPr/>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algn="ctr"/>
            <a:r>
              <a:rPr lang="en-US" smtClean="0">
                <a:solidFill>
                  <a:schemeClr val="tx1"/>
                </a:solidFill>
              </a:rPr>
              <a:t>What is a Juvenile/Minor?</a:t>
            </a:r>
          </a:p>
        </p:txBody>
      </p:sp>
      <p:sp>
        <p:nvSpPr>
          <p:cNvPr id="18434" name="Rectangle 3"/>
          <p:cNvSpPr>
            <a:spLocks noGrp="1" noChangeArrowheads="1"/>
          </p:cNvSpPr>
          <p:nvPr>
            <p:ph type="body" idx="1"/>
          </p:nvPr>
        </p:nvSpPr>
        <p:spPr>
          <a:xfrm>
            <a:off x="228600" y="990600"/>
            <a:ext cx="8458200" cy="4606925"/>
          </a:xfrm>
        </p:spPr>
        <p:txBody>
          <a:bodyPr/>
          <a:lstStyle/>
          <a:p>
            <a:pPr marL="609600" indent="-609600">
              <a:buClr>
                <a:srgbClr val="FFFF00"/>
              </a:buClr>
              <a:buFontTx/>
              <a:buNone/>
            </a:pPr>
            <a:endParaRPr lang="en-US" smtClean="0"/>
          </a:p>
          <a:p>
            <a:pPr marL="609600" indent="-609600">
              <a:buClr>
                <a:srgbClr val="FFFF00"/>
              </a:buClr>
              <a:buFontTx/>
              <a:buNone/>
            </a:pPr>
            <a:endParaRPr lang="en-US" smtClean="0"/>
          </a:p>
          <a:p>
            <a:pPr marL="990600" lvl="1" indent="-533400"/>
            <a:r>
              <a:rPr lang="en-US" smtClean="0"/>
              <a:t>Penal Code   					10-16</a:t>
            </a:r>
          </a:p>
          <a:p>
            <a:pPr marL="990600" lvl="1" indent="-533400"/>
            <a:r>
              <a:rPr lang="en-US" smtClean="0"/>
              <a:t>TABC             					0-20</a:t>
            </a:r>
          </a:p>
          <a:p>
            <a:pPr marL="990600" lvl="1" indent="-533400"/>
            <a:r>
              <a:rPr lang="en-US" smtClean="0"/>
              <a:t>CCP (missing child)				0-17</a:t>
            </a:r>
          </a:p>
          <a:p>
            <a:pPr marL="990600" lvl="1" indent="-533400"/>
            <a:r>
              <a:rPr lang="en-US" smtClean="0"/>
              <a:t>Family Code Title II &amp; V			0-17 </a:t>
            </a:r>
          </a:p>
          <a:p>
            <a:pPr marL="990600" lvl="1" indent="-533400"/>
            <a:r>
              <a:rPr lang="en-US" smtClean="0"/>
              <a:t>Family Code Title III (Juv Justice)		10-16</a:t>
            </a:r>
          </a:p>
          <a:p>
            <a:pPr marL="990600" lvl="1" indent="-533400"/>
            <a:r>
              <a:rPr lang="en-US" smtClean="0"/>
              <a:t>Traffic Code 					0-16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533400"/>
            <a:ext cx="8229600" cy="1143000"/>
          </a:xfrm>
        </p:spPr>
        <p:txBody>
          <a:bodyPr/>
          <a:lstStyle/>
          <a:p>
            <a:pPr algn="ctr"/>
            <a:r>
              <a:rPr lang="en-US" sz="4000" smtClean="0">
                <a:solidFill>
                  <a:schemeClr val="tx1"/>
                </a:solidFill>
              </a:rPr>
              <a:t>Warning Notice</a:t>
            </a:r>
            <a:br>
              <a:rPr lang="en-US" sz="4000" smtClean="0">
                <a:solidFill>
                  <a:schemeClr val="tx1"/>
                </a:solidFill>
              </a:rPr>
            </a:br>
            <a:r>
              <a:rPr lang="en-US" sz="3200" smtClean="0">
                <a:solidFill>
                  <a:schemeClr val="tx1"/>
                </a:solidFill>
              </a:rPr>
              <a:t>Family Code 52.01</a:t>
            </a:r>
          </a:p>
        </p:txBody>
      </p:sp>
      <p:sp>
        <p:nvSpPr>
          <p:cNvPr id="46082" name="Rectangle 3"/>
          <p:cNvSpPr>
            <a:spLocks noGrp="1" noChangeArrowheads="1"/>
          </p:cNvSpPr>
          <p:nvPr>
            <p:ph type="body" idx="1"/>
          </p:nvPr>
        </p:nvSpPr>
        <p:spPr>
          <a:xfrm>
            <a:off x="304800" y="1905000"/>
            <a:ext cx="8610600" cy="4530725"/>
          </a:xfrm>
        </p:spPr>
        <p:txBody>
          <a:bodyPr/>
          <a:lstStyle/>
          <a:p>
            <a:pPr>
              <a:buClr>
                <a:schemeClr val="tx1"/>
              </a:buClr>
              <a:buFontTx/>
              <a:buNone/>
            </a:pPr>
            <a:r>
              <a:rPr lang="en-US" sz="2400" smtClean="0">
                <a:solidFill>
                  <a:srgbClr val="FFFF00"/>
                </a:solidFill>
              </a:rPr>
              <a:t>	</a:t>
            </a:r>
            <a:r>
              <a:rPr lang="en-US" sz="2400" smtClean="0"/>
              <a:t>A law-enforcement officer authorized to take a child into custody based on a probable cause arrest may issue a warning notice to the child in lieu of taking the child into custody: </a:t>
            </a:r>
          </a:p>
          <a:p>
            <a:pPr lvl="1">
              <a:buClr>
                <a:schemeClr val="tx1"/>
              </a:buClr>
              <a:buFont typeface="Arial" charset="0"/>
              <a:buChar char="•"/>
            </a:pPr>
            <a:r>
              <a:rPr lang="en-US" smtClean="0"/>
              <a:t>The agency must have guidelines for the use of warning notices</a:t>
            </a:r>
          </a:p>
          <a:p>
            <a:pPr lvl="1">
              <a:buClr>
                <a:schemeClr val="tx1"/>
              </a:buClr>
              <a:buFont typeface="Arial" charset="0"/>
              <a:buChar char="•"/>
            </a:pPr>
            <a:r>
              <a:rPr lang="en-US" smtClean="0"/>
              <a:t>Guidelines must be authorized by the county</a:t>
            </a:r>
          </a:p>
          <a:p>
            <a:pPr lvl="1">
              <a:buClr>
                <a:schemeClr val="tx1"/>
              </a:buClr>
              <a:buFont typeface="Arial" charset="0"/>
              <a:buChar char="•"/>
            </a:pPr>
            <a:r>
              <a:rPr lang="en-US" smtClean="0"/>
              <a:t>A copy must be sent to the child’s parent</a:t>
            </a:r>
          </a:p>
          <a:p>
            <a:pPr lvl="1">
              <a:buClr>
                <a:schemeClr val="tx1"/>
              </a:buClr>
              <a:buFont typeface="Arial" charset="0"/>
              <a:buChar char="•"/>
            </a:pPr>
            <a:r>
              <a:rPr lang="en-US" smtClean="0"/>
              <a:t>A copy must be filed with the county juvenile board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28600" y="914400"/>
            <a:ext cx="8686800" cy="2286000"/>
          </a:xfrm>
        </p:spPr>
        <p:txBody>
          <a:bodyPr>
            <a:normAutofit fontScale="90000"/>
          </a:bodyPr>
          <a:lstStyle/>
          <a:p>
            <a:pPr algn="ctr" fontAlgn="auto">
              <a:spcAft>
                <a:spcPts val="0"/>
              </a:spcAft>
              <a:defRPr/>
            </a:pPr>
            <a:r>
              <a:rPr lang="en-US" sz="4400" dirty="0" smtClean="0">
                <a:solidFill>
                  <a:schemeClr val="tx1"/>
                </a:solidFill>
              </a:rPr>
              <a:t>Right of Access to a Child</a:t>
            </a:r>
            <a:r>
              <a:rPr lang="en-US" dirty="0" smtClean="0">
                <a:solidFill>
                  <a:schemeClr val="tx1"/>
                </a:solidFill>
              </a:rPr>
              <a:t/>
            </a:r>
            <a:br>
              <a:rPr lang="en-US" dirty="0" smtClean="0">
                <a:solidFill>
                  <a:schemeClr val="tx1"/>
                </a:solidFill>
              </a:rPr>
            </a:br>
            <a:r>
              <a:rPr lang="en-US" sz="3600" dirty="0" smtClean="0">
                <a:solidFill>
                  <a:schemeClr val="tx1"/>
                </a:solidFill>
              </a:rPr>
              <a:t>Family Code 61.103</a:t>
            </a:r>
            <a:r>
              <a:rPr lang="en-US" sz="3200" dirty="0" smtClean="0">
                <a:solidFill>
                  <a:schemeClr val="tx1"/>
                </a:solidFill>
              </a:rPr>
              <a:t/>
            </a:r>
            <a:br>
              <a:rPr lang="en-US" sz="3200" dirty="0" smtClean="0">
                <a:solidFill>
                  <a:schemeClr val="tx1"/>
                </a:solidFill>
              </a:rPr>
            </a:br>
            <a:r>
              <a:rPr lang="en-US" dirty="0" smtClean="0">
                <a:solidFill>
                  <a:schemeClr val="tx1"/>
                </a:solidFill>
              </a:rPr>
              <a:t/>
            </a:r>
            <a:br>
              <a:rPr lang="en-US" dirty="0" smtClean="0">
                <a:solidFill>
                  <a:schemeClr val="tx1"/>
                </a:solidFill>
              </a:rPr>
            </a:br>
            <a:endParaRPr lang="en-US" dirty="0" smtClean="0">
              <a:solidFill>
                <a:schemeClr val="tx1"/>
              </a:solidFill>
            </a:endParaRPr>
          </a:p>
        </p:txBody>
      </p:sp>
      <p:sp>
        <p:nvSpPr>
          <p:cNvPr id="47106" name="Rectangle 3"/>
          <p:cNvSpPr>
            <a:spLocks noGrp="1" noChangeArrowheads="1"/>
          </p:cNvSpPr>
          <p:nvPr>
            <p:ph type="body" idx="1"/>
          </p:nvPr>
        </p:nvSpPr>
        <p:spPr>
          <a:xfrm>
            <a:off x="457200" y="2327275"/>
            <a:ext cx="8229600" cy="4530725"/>
          </a:xfrm>
        </p:spPr>
        <p:txBody>
          <a:bodyPr/>
          <a:lstStyle/>
          <a:p>
            <a:pPr marL="990600" lvl="1" indent="-533400">
              <a:buClr>
                <a:schemeClr val="tx1"/>
              </a:buClr>
              <a:buFontTx/>
              <a:buChar char="•"/>
            </a:pPr>
            <a:r>
              <a:rPr lang="en-US" smtClean="0"/>
              <a:t>Parent’s right</a:t>
            </a:r>
          </a:p>
          <a:p>
            <a:pPr marL="990600" lvl="1" indent="-533400">
              <a:buClr>
                <a:schemeClr val="tx1"/>
              </a:buClr>
              <a:buFontTx/>
              <a:buChar char="•"/>
            </a:pPr>
            <a:r>
              <a:rPr lang="en-US" smtClean="0"/>
              <a:t>Right to communicate in person privately with the child in custody for reasonable periods of time</a:t>
            </a:r>
          </a:p>
          <a:p>
            <a:pPr marL="990600" lvl="1" indent="-533400">
              <a:buClr>
                <a:schemeClr val="tx1"/>
              </a:buClr>
              <a:buFontTx/>
              <a:buChar char="•"/>
            </a:pPr>
            <a:r>
              <a:rPr lang="en-US" smtClean="0"/>
              <a:t>The time, place, and conditions of the private, in-person communication may be regulated to prevent disruption of scheduled activities and to maintain the safety and security of the facility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609600"/>
            <a:ext cx="8229600" cy="1143000"/>
          </a:xfrm>
        </p:spPr>
        <p:txBody>
          <a:bodyPr>
            <a:normAutofit fontScale="90000"/>
          </a:bodyPr>
          <a:lstStyle/>
          <a:p>
            <a:pPr algn="ctr" fontAlgn="auto">
              <a:spcAft>
                <a:spcPts val="0"/>
              </a:spcAft>
              <a:defRPr/>
            </a:pPr>
            <a:r>
              <a:rPr lang="en-US" sz="4400" dirty="0" smtClean="0">
                <a:solidFill>
                  <a:schemeClr val="tx1"/>
                </a:solidFill>
              </a:rPr>
              <a:t>Photographs and Fingerprints</a:t>
            </a:r>
            <a:r>
              <a:rPr lang="en-US" sz="4000" dirty="0" smtClean="0">
                <a:solidFill>
                  <a:schemeClr val="tx1"/>
                </a:solidFill>
              </a:rPr>
              <a:t/>
            </a:r>
            <a:br>
              <a:rPr lang="en-US" sz="4000" dirty="0" smtClean="0">
                <a:solidFill>
                  <a:schemeClr val="tx1"/>
                </a:solidFill>
              </a:rPr>
            </a:br>
            <a:endParaRPr lang="en-US" sz="3600" dirty="0" smtClean="0">
              <a:solidFill>
                <a:schemeClr val="tx1"/>
              </a:solidFill>
            </a:endParaRPr>
          </a:p>
        </p:txBody>
      </p:sp>
      <p:sp>
        <p:nvSpPr>
          <p:cNvPr id="48130" name="Rectangle 3"/>
          <p:cNvSpPr>
            <a:spLocks noGrp="1" noChangeArrowheads="1"/>
          </p:cNvSpPr>
          <p:nvPr>
            <p:ph type="body" idx="1"/>
          </p:nvPr>
        </p:nvSpPr>
        <p:spPr>
          <a:xfrm>
            <a:off x="685800" y="1524000"/>
            <a:ext cx="8458200" cy="4225925"/>
          </a:xfrm>
        </p:spPr>
        <p:txBody>
          <a:bodyPr/>
          <a:lstStyle/>
          <a:p>
            <a:pPr marL="609600" indent="-609600">
              <a:lnSpc>
                <a:spcPct val="80000"/>
              </a:lnSpc>
              <a:buClr>
                <a:schemeClr val="tx1"/>
              </a:buClr>
              <a:buFontTx/>
              <a:buNone/>
            </a:pPr>
            <a:r>
              <a:rPr lang="en-US" sz="2400" smtClean="0"/>
              <a:t>Family Code 58.002 </a:t>
            </a:r>
          </a:p>
          <a:p>
            <a:pPr marL="609600" indent="-609600">
              <a:lnSpc>
                <a:spcPct val="80000"/>
              </a:lnSpc>
              <a:buClr>
                <a:schemeClr val="tx1"/>
              </a:buClr>
              <a:buFontTx/>
              <a:buNone/>
            </a:pPr>
            <a:r>
              <a:rPr lang="en-US" sz="2400" smtClean="0"/>
              <a:t>	May photograph and fingerprint when taken into custody for Class B or greater offense or with written parental consent</a:t>
            </a:r>
          </a:p>
          <a:p>
            <a:pPr marL="609600" indent="-609600">
              <a:lnSpc>
                <a:spcPct val="80000"/>
              </a:lnSpc>
              <a:buClr>
                <a:schemeClr val="tx1"/>
              </a:buClr>
              <a:buFontTx/>
              <a:buNone/>
            </a:pPr>
            <a:r>
              <a:rPr lang="en-US" sz="2400" smtClean="0"/>
              <a:t>Family Code 58.0021 </a:t>
            </a:r>
          </a:p>
          <a:p>
            <a:pPr marL="609600" indent="-609600">
              <a:lnSpc>
                <a:spcPct val="80000"/>
              </a:lnSpc>
              <a:buClr>
                <a:schemeClr val="tx1"/>
              </a:buClr>
              <a:buFontTx/>
              <a:buChar char="•"/>
            </a:pPr>
            <a:r>
              <a:rPr lang="en-US" sz="2400" smtClean="0"/>
              <a:t>May take temporary custody of a child to obtain prints or a photograph of the child if it will be of material assistance in an investigation if there is probable cause to believe the child engaged in delinquent conduct</a:t>
            </a:r>
          </a:p>
          <a:p>
            <a:pPr marL="609600" indent="-609600">
              <a:lnSpc>
                <a:spcPct val="80000"/>
              </a:lnSpc>
              <a:buClr>
                <a:schemeClr val="tx1"/>
              </a:buClr>
              <a:buFontTx/>
              <a:buChar char="•"/>
            </a:pPr>
            <a:r>
              <a:rPr lang="en-US" sz="2400" smtClean="0"/>
              <a:t>Must notify parent of action taken</a:t>
            </a:r>
          </a:p>
          <a:p>
            <a:pPr marL="609600" indent="-609600">
              <a:lnSpc>
                <a:spcPct val="80000"/>
              </a:lnSpc>
              <a:buClr>
                <a:schemeClr val="tx1"/>
              </a:buClr>
              <a:buFontTx/>
              <a:buChar char="•"/>
            </a:pPr>
            <a:r>
              <a:rPr lang="en-US" sz="2400" smtClean="0"/>
              <a:t>Must destroy prints and photos that do not lead to a positive identification</a:t>
            </a:r>
          </a:p>
          <a:p>
            <a:pPr marL="609600" indent="-609600">
              <a:lnSpc>
                <a:spcPct val="80000"/>
              </a:lnSpc>
              <a:buClr>
                <a:schemeClr val="tx1"/>
              </a:buClr>
              <a:buFontTx/>
              <a:buChar char="•"/>
            </a:pPr>
            <a:r>
              <a:rPr lang="en-US" sz="2400" smtClean="0"/>
              <a:t>Prints and photos shall be obtained at a juvenile processing office or a location that affords reasonable privacy to the child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algn="ctr"/>
            <a:r>
              <a:rPr lang="en-US" sz="4000" smtClean="0">
                <a:solidFill>
                  <a:schemeClr val="tx1"/>
                </a:solidFill>
              </a:rPr>
              <a:t>Physical Records or Files</a:t>
            </a:r>
            <a:br>
              <a:rPr lang="en-US" sz="4000" smtClean="0">
                <a:solidFill>
                  <a:schemeClr val="tx1"/>
                </a:solidFill>
              </a:rPr>
            </a:br>
            <a:r>
              <a:rPr lang="en-US" sz="3200" smtClean="0">
                <a:solidFill>
                  <a:schemeClr val="tx1"/>
                </a:solidFill>
              </a:rPr>
              <a:t>Family Code 58.007</a:t>
            </a:r>
          </a:p>
        </p:txBody>
      </p:sp>
      <p:sp>
        <p:nvSpPr>
          <p:cNvPr id="49154" name="Rectangle 3"/>
          <p:cNvSpPr>
            <a:spLocks noGrp="1" noChangeArrowheads="1"/>
          </p:cNvSpPr>
          <p:nvPr>
            <p:ph type="body" idx="1"/>
          </p:nvPr>
        </p:nvSpPr>
        <p:spPr>
          <a:xfrm>
            <a:off x="-609600" y="2133600"/>
            <a:ext cx="9753600" cy="4530725"/>
          </a:xfrm>
        </p:spPr>
        <p:txBody>
          <a:bodyPr/>
          <a:lstStyle/>
          <a:p>
            <a:pPr marL="1371600" lvl="2" indent="-457200">
              <a:buClr>
                <a:schemeClr val="tx1"/>
              </a:buClr>
              <a:buFontTx/>
              <a:buChar char="•"/>
            </a:pPr>
            <a:r>
              <a:rPr lang="en-US" smtClean="0"/>
              <a:t>New law that allows juveniles and their parents to obtain copies of reports</a:t>
            </a:r>
          </a:p>
          <a:p>
            <a:pPr marL="1371600" lvl="2" indent="-457200">
              <a:buClr>
                <a:schemeClr val="tx1"/>
              </a:buClr>
              <a:buFontTx/>
              <a:buChar char="•"/>
            </a:pPr>
            <a:r>
              <a:rPr lang="en-US" smtClean="0"/>
              <a:t>Must redact many things such as witnesses and juvenile suspects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algn="ctr" fontAlgn="auto">
              <a:spcAft>
                <a:spcPts val="0"/>
              </a:spcAft>
              <a:defRPr/>
            </a:pPr>
            <a:r>
              <a:rPr lang="en-US" sz="4000" dirty="0" smtClean="0">
                <a:solidFill>
                  <a:schemeClr val="tx1"/>
                </a:solidFill>
              </a:rPr>
              <a:t>Offenses Involving Guns</a:t>
            </a:r>
            <a:br>
              <a:rPr lang="en-US" sz="4000" dirty="0" smtClean="0">
                <a:solidFill>
                  <a:schemeClr val="tx1"/>
                </a:solidFill>
              </a:rPr>
            </a:br>
            <a:r>
              <a:rPr lang="en-US" sz="4000" dirty="0" smtClean="0">
                <a:solidFill>
                  <a:srgbClr val="FFFF00"/>
                </a:solidFill>
              </a:rPr>
              <a:t> </a:t>
            </a:r>
            <a:r>
              <a:rPr lang="en-US" sz="3600" dirty="0" smtClean="0">
                <a:solidFill>
                  <a:schemeClr val="tx1"/>
                </a:solidFill>
              </a:rPr>
              <a:t>Family Code 53.02 (f)</a:t>
            </a:r>
          </a:p>
        </p:txBody>
      </p:sp>
      <p:sp>
        <p:nvSpPr>
          <p:cNvPr id="50178" name="Rectangle 3"/>
          <p:cNvSpPr>
            <a:spLocks noGrp="1" noChangeArrowheads="1"/>
          </p:cNvSpPr>
          <p:nvPr>
            <p:ph type="body" idx="1"/>
          </p:nvPr>
        </p:nvSpPr>
        <p:spPr>
          <a:xfrm>
            <a:off x="457200" y="2327275"/>
            <a:ext cx="8229600" cy="4530725"/>
          </a:xfrm>
        </p:spPr>
        <p:txBody>
          <a:bodyPr/>
          <a:lstStyle/>
          <a:p>
            <a:pPr marL="609600" indent="-609600">
              <a:lnSpc>
                <a:spcPct val="90000"/>
              </a:lnSpc>
              <a:buFont typeface="Wingdings" pitchFamily="2" charset="2"/>
              <a:buNone/>
            </a:pPr>
            <a:r>
              <a:rPr lang="en-US" sz="2400" smtClean="0">
                <a:solidFill>
                  <a:srgbClr val="FFFF00"/>
                </a:solidFill>
              </a:rPr>
              <a:t>	</a:t>
            </a:r>
            <a:r>
              <a:rPr lang="en-US" sz="2400" smtClean="0"/>
              <a:t>A child who is alleged to have engaged in delinquent conduct and to have used, possessed, or exhibited a firearm, as defined by Section 46.01, Penal Code, in the commission of the offense shall be detained until the child is released at the direction of the judge of the juvenile court, a substitute judge authorized by Section 51.04(f), or a referee appointed under Section 51.04(g), including an oral direction by telephone, or until a detention hearing is held as required by Section 54.01.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a:xfrm>
            <a:off x="457200" y="304800"/>
            <a:ext cx="8229600" cy="1143000"/>
          </a:xfrm>
        </p:spPr>
        <p:txBody>
          <a:bodyPr/>
          <a:lstStyle/>
          <a:p>
            <a:pPr fontAlgn="auto">
              <a:spcAft>
                <a:spcPts val="0"/>
              </a:spcAft>
              <a:defRPr/>
            </a:pPr>
            <a:r>
              <a:rPr lang="en-US" sz="5400" b="1" dirty="0" smtClean="0">
                <a:solidFill>
                  <a:srgbClr val="FFFF00"/>
                </a:solidFill>
              </a:rPr>
              <a:t>Runaways</a:t>
            </a:r>
            <a:r>
              <a:rPr lang="en-US" sz="5400" dirty="0" smtClean="0">
                <a:solidFill>
                  <a:srgbClr val="FFFF00"/>
                </a:solidFill>
              </a:rPr>
              <a:t> </a:t>
            </a:r>
          </a:p>
        </p:txBody>
      </p:sp>
      <p:pic>
        <p:nvPicPr>
          <p:cNvPr id="51202" name="Picture 4"/>
          <p:cNvPicPr>
            <a:picLocks noChangeAspect="1" noChangeArrowheads="1"/>
          </p:cNvPicPr>
          <p:nvPr/>
        </p:nvPicPr>
        <p:blipFill>
          <a:blip r:embed="rId2"/>
          <a:srcRect t="14583" r="21094" b="9375"/>
          <a:stretch>
            <a:fillRect/>
          </a:stretch>
        </p:blipFill>
        <p:spPr bwMode="auto">
          <a:xfrm>
            <a:off x="1219200" y="1676400"/>
            <a:ext cx="6934200" cy="501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685800"/>
            <a:ext cx="8229600" cy="1143000"/>
          </a:xfrm>
        </p:spPr>
        <p:txBody>
          <a:bodyPr>
            <a:normAutofit fontScale="90000"/>
          </a:bodyPr>
          <a:lstStyle/>
          <a:p>
            <a:pPr fontAlgn="auto">
              <a:spcAft>
                <a:spcPts val="0"/>
              </a:spcAft>
              <a:defRPr/>
            </a:pPr>
            <a:r>
              <a:rPr lang="en-US" sz="4000" smtClean="0">
                <a:solidFill>
                  <a:srgbClr val="FFFF00"/>
                </a:solidFill>
              </a:rPr>
              <a:t>Photos and Fingerprints of  Runaways</a:t>
            </a:r>
            <a:br>
              <a:rPr lang="en-US" sz="4000" smtClean="0">
                <a:solidFill>
                  <a:srgbClr val="FFFF00"/>
                </a:solidFill>
              </a:rPr>
            </a:br>
            <a:r>
              <a:rPr lang="en-US" sz="3200" smtClean="0">
                <a:solidFill>
                  <a:srgbClr val="FFFF00"/>
                </a:solidFill>
              </a:rPr>
              <a:t>Family Code 58.0022</a:t>
            </a:r>
            <a:br>
              <a:rPr lang="en-US" sz="3200" smtClean="0">
                <a:solidFill>
                  <a:srgbClr val="FFFF00"/>
                </a:solidFill>
              </a:rPr>
            </a:br>
            <a:endParaRPr lang="en-US" sz="3200" smtClean="0">
              <a:solidFill>
                <a:srgbClr val="FFFF00"/>
              </a:solidFill>
            </a:endParaRPr>
          </a:p>
        </p:txBody>
      </p:sp>
      <p:sp>
        <p:nvSpPr>
          <p:cNvPr id="52226" name="Rectangle 3"/>
          <p:cNvSpPr>
            <a:spLocks noGrp="1" noChangeArrowheads="1"/>
          </p:cNvSpPr>
          <p:nvPr>
            <p:ph type="body" idx="1"/>
          </p:nvPr>
        </p:nvSpPr>
        <p:spPr>
          <a:xfrm>
            <a:off x="457200" y="2133600"/>
            <a:ext cx="8229600" cy="2286000"/>
          </a:xfrm>
        </p:spPr>
        <p:txBody>
          <a:bodyPr/>
          <a:lstStyle/>
          <a:p>
            <a:pPr>
              <a:buClr>
                <a:srgbClr val="FFFF00"/>
              </a:buClr>
              <a:buFontTx/>
              <a:buChar char="•"/>
            </a:pPr>
            <a:r>
              <a:rPr lang="en-US" sz="2400" smtClean="0">
                <a:solidFill>
                  <a:srgbClr val="FFFF00"/>
                </a:solidFill>
              </a:rPr>
              <a:t>May fingerprint or photograph a child if there is probable cause to believe the child is a runaway and the officer is unable to determine the identity of the child</a:t>
            </a:r>
          </a:p>
          <a:p>
            <a:pPr>
              <a:buClr>
                <a:srgbClr val="FFFF00"/>
              </a:buClr>
              <a:buFontTx/>
              <a:buChar char="•"/>
            </a:pPr>
            <a:r>
              <a:rPr lang="en-US" sz="2400" smtClean="0">
                <a:solidFill>
                  <a:srgbClr val="FFFF00"/>
                </a:solidFill>
              </a:rPr>
              <a:t>Prints and photographs must be destroyed after runaway is resolved </a:t>
            </a:r>
          </a:p>
          <a:p>
            <a:endParaRPr lang="en-US" sz="2400" smtClean="0"/>
          </a:p>
        </p:txBody>
      </p:sp>
      <p:pic>
        <p:nvPicPr>
          <p:cNvPr id="52227" name="Picture 6" descr="spaceball"/>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52228" name="Picture 7" descr="spaceball"/>
          <p:cNvPicPr>
            <a:picLocks noChangeAspect="1" noChangeArrowheads="1"/>
          </p:cNvPicPr>
          <p:nvPr/>
        </p:nvPicPr>
        <p:blipFill>
          <a:blip r:embed="rId2"/>
          <a:srcRect/>
          <a:stretch>
            <a:fillRect/>
          </a:stretch>
        </p:blipFill>
        <p:spPr bwMode="auto">
          <a:xfrm>
            <a:off x="4567238" y="3424238"/>
            <a:ext cx="9525" cy="9525"/>
          </a:xfrm>
          <a:prstGeom prst="rect">
            <a:avLst/>
          </a:prstGeom>
          <a:noFill/>
          <a:ln w="9525">
            <a:noFill/>
            <a:miter lim="800000"/>
            <a:headEnd/>
            <a:tailEnd/>
          </a:ln>
        </p:spPr>
      </p:pic>
      <p:pic>
        <p:nvPicPr>
          <p:cNvPr id="52229" name="Picture 8" descr="untitled"/>
          <p:cNvPicPr>
            <a:picLocks noChangeAspect="1" noChangeArrowheads="1"/>
          </p:cNvPicPr>
          <p:nvPr/>
        </p:nvPicPr>
        <p:blipFill>
          <a:blip r:embed="rId3"/>
          <a:srcRect/>
          <a:stretch>
            <a:fillRect/>
          </a:stretch>
        </p:blipFill>
        <p:spPr bwMode="auto">
          <a:xfrm>
            <a:off x="6553200" y="4219575"/>
            <a:ext cx="190500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normAutofit fontScale="90000"/>
          </a:bodyPr>
          <a:lstStyle/>
          <a:p>
            <a:pPr fontAlgn="auto">
              <a:spcAft>
                <a:spcPts val="0"/>
              </a:spcAft>
              <a:defRPr/>
            </a:pPr>
            <a:r>
              <a:rPr lang="en-US" sz="4000" smtClean="0">
                <a:solidFill>
                  <a:srgbClr val="FFFF00"/>
                </a:solidFill>
              </a:rPr>
              <a:t>City of Carrollton Ordinance</a:t>
            </a:r>
            <a:br>
              <a:rPr lang="en-US" sz="4000" smtClean="0">
                <a:solidFill>
                  <a:srgbClr val="FFFF00"/>
                </a:solidFill>
              </a:rPr>
            </a:br>
            <a:endParaRPr lang="en-US" sz="4000" smtClean="0">
              <a:solidFill>
                <a:srgbClr val="FFFF00"/>
              </a:solidFill>
            </a:endParaRPr>
          </a:p>
        </p:txBody>
      </p:sp>
      <p:sp>
        <p:nvSpPr>
          <p:cNvPr id="53250" name="Rectangle 3"/>
          <p:cNvSpPr>
            <a:spLocks noGrp="1" noChangeArrowheads="1"/>
          </p:cNvSpPr>
          <p:nvPr>
            <p:ph type="body" idx="1"/>
          </p:nvPr>
        </p:nvSpPr>
        <p:spPr>
          <a:xfrm>
            <a:off x="0" y="1371600"/>
            <a:ext cx="8915400" cy="4530725"/>
          </a:xfrm>
        </p:spPr>
        <p:txBody>
          <a:bodyPr/>
          <a:lstStyle/>
          <a:p>
            <a:pPr marL="990600" lvl="1" indent="-533400">
              <a:buFontTx/>
              <a:buChar char="•"/>
            </a:pPr>
            <a:r>
              <a:rPr lang="en-US" smtClean="0">
                <a:solidFill>
                  <a:srgbClr val="FFFF00"/>
                </a:solidFill>
              </a:rPr>
              <a:t>It shall be unlawful for a minor child to intentionally or knowingly become a runaway in defiance of or for the purpose of not complying with a parental direction</a:t>
            </a:r>
            <a:endParaRPr lang="en-US" i="1" smtClean="0">
              <a:solidFill>
                <a:srgbClr val="FFFF00"/>
              </a:solidFill>
            </a:endParaRPr>
          </a:p>
          <a:p>
            <a:pPr marL="990600" lvl="1" indent="-533400">
              <a:buFontTx/>
              <a:buChar char="•"/>
            </a:pPr>
            <a:r>
              <a:rPr lang="en-US" i="1" smtClean="0">
                <a:solidFill>
                  <a:srgbClr val="FFFF00"/>
                </a:solidFill>
              </a:rPr>
              <a:t>Runaway. </a:t>
            </a:r>
            <a:r>
              <a:rPr lang="en-US" smtClean="0">
                <a:solidFill>
                  <a:srgbClr val="FFFF00"/>
                </a:solidFill>
              </a:rPr>
              <a:t>A minor child who has absented himself voluntarily from his home or place of residence without the consent of his parent, as defined herein</a:t>
            </a:r>
            <a:endParaRPr lang="en-US" i="1" smtClean="0">
              <a:solidFill>
                <a:srgbClr val="FFFF00"/>
              </a:solidFill>
            </a:endParaRPr>
          </a:p>
          <a:p>
            <a:pPr marL="990600" lvl="1" indent="-533400">
              <a:buFontTx/>
              <a:buChar char="•"/>
            </a:pPr>
            <a:r>
              <a:rPr lang="en-US" i="1" smtClean="0">
                <a:solidFill>
                  <a:srgbClr val="FFFF00"/>
                </a:solidFill>
              </a:rPr>
              <a:t>Minor child. </a:t>
            </a:r>
            <a:r>
              <a:rPr lang="en-US" smtClean="0">
                <a:solidFill>
                  <a:srgbClr val="FFFF00"/>
                </a:solidFill>
              </a:rPr>
              <a:t>Any person under the age of 17 years who resides with his or her parent, as defined herein, and has not otherwise been emancipated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76200"/>
            <a:ext cx="8229600" cy="1143000"/>
          </a:xfrm>
        </p:spPr>
        <p:txBody>
          <a:bodyPr/>
          <a:lstStyle/>
          <a:p>
            <a:r>
              <a:rPr lang="en-US" smtClean="0">
                <a:solidFill>
                  <a:srgbClr val="FFFF00"/>
                </a:solidFill>
              </a:rPr>
              <a:t>Runaway State Law</a:t>
            </a:r>
          </a:p>
        </p:txBody>
      </p:sp>
      <p:sp>
        <p:nvSpPr>
          <p:cNvPr id="263171" name="Rectangle 3"/>
          <p:cNvSpPr>
            <a:spLocks noGrp="1" noChangeArrowheads="1"/>
          </p:cNvSpPr>
          <p:nvPr>
            <p:ph type="body" idx="1"/>
          </p:nvPr>
        </p:nvSpPr>
        <p:spPr>
          <a:xfrm>
            <a:off x="457200" y="990600"/>
            <a:ext cx="8534400" cy="4683125"/>
          </a:xfrm>
        </p:spPr>
        <p:txBody>
          <a:bodyPr>
            <a:normAutofit fontScale="92500" lnSpcReduction="10000"/>
          </a:bodyPr>
          <a:lstStyle/>
          <a:p>
            <a:pPr marL="609600" indent="-609600" fontAlgn="auto">
              <a:lnSpc>
                <a:spcPct val="80000"/>
              </a:lnSpc>
              <a:spcAft>
                <a:spcPts val="0"/>
              </a:spcAft>
              <a:buClr>
                <a:srgbClr val="FFFF00"/>
              </a:buClr>
              <a:buFont typeface="Arial" charset="0"/>
              <a:buChar char="•"/>
              <a:defRPr/>
            </a:pPr>
            <a:r>
              <a:rPr lang="en-US" sz="2400" smtClean="0">
                <a:solidFill>
                  <a:srgbClr val="FFFF00"/>
                </a:solidFill>
              </a:rPr>
              <a:t>Conduct indicating a need for supervision includes: The voluntary absence of a child from the child's home without the consent of the child's parent or guardian for a </a:t>
            </a:r>
            <a:r>
              <a:rPr lang="en-US" sz="2400" smtClean="0"/>
              <a:t>substantial length of time or without intent to return</a:t>
            </a:r>
            <a:r>
              <a:rPr lang="en-US" sz="2400" smtClean="0">
                <a:solidFill>
                  <a:srgbClr val="FFFF00"/>
                </a:solidFill>
              </a:rPr>
              <a:t> </a:t>
            </a:r>
          </a:p>
          <a:p>
            <a:pPr marL="609600" indent="-609600" fontAlgn="auto">
              <a:lnSpc>
                <a:spcPct val="80000"/>
              </a:lnSpc>
              <a:spcAft>
                <a:spcPts val="0"/>
              </a:spcAft>
              <a:buClr>
                <a:srgbClr val="FFFF00"/>
              </a:buClr>
              <a:buFont typeface="Arial" charset="0"/>
              <a:buChar char="•"/>
              <a:defRPr/>
            </a:pPr>
            <a:r>
              <a:rPr lang="en-US" sz="2400" smtClean="0">
                <a:solidFill>
                  <a:srgbClr val="FFFF00"/>
                </a:solidFill>
              </a:rPr>
              <a:t>Ubanski v. State:  Absence for less than 24 hours still “substantial” under definition of runaway</a:t>
            </a:r>
          </a:p>
          <a:p>
            <a:pPr marL="609600" indent="-609600" fontAlgn="auto">
              <a:lnSpc>
                <a:spcPct val="80000"/>
              </a:lnSpc>
              <a:spcAft>
                <a:spcPts val="0"/>
              </a:spcAft>
              <a:buClr>
                <a:srgbClr val="FFFF00"/>
              </a:buClr>
              <a:buFont typeface="Arial" charset="0"/>
              <a:buChar char="•"/>
              <a:defRPr/>
            </a:pPr>
            <a:r>
              <a:rPr lang="en-US" sz="2400" smtClean="0">
                <a:solidFill>
                  <a:srgbClr val="FFFF00"/>
                </a:solidFill>
              </a:rPr>
              <a:t>Factors determining whether it is a “substantial length of time” include:</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Duration of the absence</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Time of day </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Intent to return</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The authorization, if any, for the child’s absence</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Age</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Maturity</a:t>
            </a:r>
          </a:p>
          <a:p>
            <a:pPr lvl="2" indent="-246888" fontAlgn="auto">
              <a:lnSpc>
                <a:spcPct val="80000"/>
              </a:lnSpc>
              <a:spcAft>
                <a:spcPts val="0"/>
              </a:spcAft>
              <a:buClr>
                <a:srgbClr val="FFFF00"/>
              </a:buClr>
              <a:buFont typeface="Arial" charset="0"/>
              <a:buChar char="•"/>
              <a:defRPr/>
            </a:pPr>
            <a:r>
              <a:rPr lang="en-US" sz="2000" smtClean="0">
                <a:solidFill>
                  <a:srgbClr val="FFFF00"/>
                </a:solidFill>
              </a:rPr>
              <a:t>Experiences of the persons accompanying the child, if any, during his/her absence</a:t>
            </a:r>
          </a:p>
          <a:p>
            <a:pPr marL="609600" indent="-609600" fontAlgn="auto">
              <a:lnSpc>
                <a:spcPct val="80000"/>
              </a:lnSpc>
              <a:spcAft>
                <a:spcPts val="0"/>
              </a:spcAft>
              <a:buClr>
                <a:srgbClr val="FFFF00"/>
              </a:buClr>
              <a:buFont typeface="Arial" charset="0"/>
              <a:buChar char="•"/>
              <a:defRPr/>
            </a:pPr>
            <a:r>
              <a:rPr lang="en-US" sz="2400" smtClean="0">
                <a:solidFill>
                  <a:srgbClr val="FFFF00"/>
                </a:solidFill>
              </a:rPr>
              <a:t>For the purposes of this subsection a "child" does not include a person who is married, divorced, or widowed</a:t>
            </a:r>
          </a:p>
          <a:p>
            <a:pPr marL="990600" lvl="1" indent="-533400" fontAlgn="auto">
              <a:lnSpc>
                <a:spcPct val="80000"/>
              </a:lnSpc>
              <a:spcAft>
                <a:spcPts val="0"/>
              </a:spcAft>
              <a:buClr>
                <a:srgbClr val="FFFF00"/>
              </a:buClr>
              <a:buFont typeface="Wingdings 2"/>
              <a:buChar char=""/>
              <a:defRPr/>
            </a:pPr>
            <a:endParaRPr lang="en-US" smtClean="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533400"/>
            <a:ext cx="8229600" cy="1143000"/>
          </a:xfrm>
        </p:spPr>
        <p:txBody>
          <a:bodyPr>
            <a:normAutofit fontScale="90000"/>
          </a:bodyPr>
          <a:lstStyle/>
          <a:p>
            <a:pPr fontAlgn="auto">
              <a:spcAft>
                <a:spcPts val="0"/>
              </a:spcAft>
              <a:defRPr/>
            </a:pPr>
            <a:r>
              <a:rPr lang="en-US" sz="4000" dirty="0" smtClean="0">
                <a:solidFill>
                  <a:srgbClr val="FFFF00"/>
                </a:solidFill>
              </a:rPr>
              <a:t>Missing Child State Law</a:t>
            </a:r>
            <a:br>
              <a:rPr lang="en-US" sz="4000" dirty="0" smtClean="0">
                <a:solidFill>
                  <a:srgbClr val="FFFF00"/>
                </a:solidFill>
              </a:rPr>
            </a:br>
            <a:r>
              <a:rPr lang="en-US" sz="4000" dirty="0" smtClean="0">
                <a:solidFill>
                  <a:srgbClr val="FFFF00"/>
                </a:solidFill>
              </a:rPr>
              <a:t> </a:t>
            </a:r>
            <a:r>
              <a:rPr lang="en-US" sz="3200" dirty="0" smtClean="0">
                <a:solidFill>
                  <a:srgbClr val="FFFF00"/>
                </a:solidFill>
              </a:rPr>
              <a:t>Code of Criminal Procedure 63.001</a:t>
            </a:r>
          </a:p>
        </p:txBody>
      </p:sp>
      <p:sp>
        <p:nvSpPr>
          <p:cNvPr id="55298" name="Rectangle 3"/>
          <p:cNvSpPr>
            <a:spLocks noGrp="1" noChangeArrowheads="1"/>
          </p:cNvSpPr>
          <p:nvPr>
            <p:ph type="body" idx="1"/>
          </p:nvPr>
        </p:nvSpPr>
        <p:spPr>
          <a:xfrm>
            <a:off x="228600" y="2057400"/>
            <a:ext cx="8534400" cy="4530725"/>
          </a:xfrm>
        </p:spPr>
        <p:txBody>
          <a:bodyPr/>
          <a:lstStyle/>
          <a:p>
            <a:pPr marL="609600" indent="-609600">
              <a:buClr>
                <a:srgbClr val="FFFF00"/>
              </a:buClr>
              <a:buFont typeface="Wingdings" pitchFamily="2" charset="2"/>
              <a:buNone/>
            </a:pPr>
            <a:r>
              <a:rPr lang="en-US" sz="2400" smtClean="0">
                <a:solidFill>
                  <a:srgbClr val="FFFF00"/>
                </a:solidFill>
              </a:rPr>
              <a:t>Missing child means a child whose whereabouts are unknown</a:t>
            </a:r>
          </a:p>
          <a:p>
            <a:pPr marL="609600" indent="-609600">
              <a:buClr>
                <a:srgbClr val="FFFF00"/>
              </a:buClr>
              <a:buFont typeface="Wingdings" pitchFamily="2" charset="2"/>
              <a:buNone/>
            </a:pPr>
            <a:r>
              <a:rPr lang="en-US" sz="2400" smtClean="0">
                <a:solidFill>
                  <a:srgbClr val="FFFF00"/>
                </a:solidFill>
              </a:rPr>
              <a:t>to the child's legal custodian, the circumstances of whose</a:t>
            </a:r>
          </a:p>
          <a:p>
            <a:pPr marL="609600" indent="-609600">
              <a:buClr>
                <a:srgbClr val="FFFF00"/>
              </a:buClr>
              <a:buFont typeface="Wingdings" pitchFamily="2" charset="2"/>
              <a:buNone/>
            </a:pPr>
            <a:r>
              <a:rPr lang="en-US" sz="2400" smtClean="0">
                <a:solidFill>
                  <a:srgbClr val="FFFF00"/>
                </a:solidFill>
              </a:rPr>
              <a:t> absence indicate that:   </a:t>
            </a:r>
          </a:p>
          <a:p>
            <a:pPr marL="1009650" lvl="2" indent="-609600">
              <a:buClr>
                <a:srgbClr val="FFFF00"/>
              </a:buClr>
              <a:buFont typeface="Wingdings" pitchFamily="2" charset="2"/>
              <a:buNone/>
            </a:pPr>
            <a:r>
              <a:rPr lang="en-US" smtClean="0">
                <a:solidFill>
                  <a:srgbClr val="FFFF00"/>
                </a:solidFill>
              </a:rPr>
              <a:t>	The child voluntarily left the care and control of his legal custodian without the custodian's consent and without intent to return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flipV="1">
            <a:off x="9829800" y="3886200"/>
            <a:ext cx="1600200" cy="2971800"/>
          </a:xfrm>
        </p:spPr>
        <p:txBody>
          <a:bodyPr/>
          <a:lstStyle/>
          <a:p>
            <a:endParaRPr lang="en-US" sz="3600" smtClean="0"/>
          </a:p>
        </p:txBody>
      </p:sp>
      <p:sp>
        <p:nvSpPr>
          <p:cNvPr id="38915" name="Rectangle 3"/>
          <p:cNvSpPr>
            <a:spLocks noGrp="1" noChangeArrowheads="1"/>
          </p:cNvSpPr>
          <p:nvPr>
            <p:ph idx="1"/>
          </p:nvPr>
        </p:nvSpPr>
        <p:spPr>
          <a:xfrm>
            <a:off x="228600" y="0"/>
            <a:ext cx="8915400" cy="6858000"/>
          </a:xfrm>
        </p:spPr>
        <p:txBody>
          <a:bodyPr rtlCol="0">
            <a:normAutofit/>
          </a:bodyPr>
          <a:lstStyle/>
          <a:p>
            <a:pPr marL="274320" indent="-274320" algn="ctr" fontAlgn="auto">
              <a:spcAft>
                <a:spcPts val="0"/>
              </a:spcAft>
              <a:buClr>
                <a:schemeClr val="accent3"/>
              </a:buClr>
              <a:buFont typeface="Monotype Sorts" charset="2"/>
              <a:buNone/>
              <a:defRPr/>
            </a:pPr>
            <a:r>
              <a:rPr lang="en-US" sz="2800" b="1" u="sng" dirty="0" smtClean="0"/>
              <a:t>IMPORTANT AGE LIMITS</a:t>
            </a:r>
            <a:endParaRPr lang="en-US" sz="2200" b="1" dirty="0" smtClean="0">
              <a:effectLst>
                <a:outerShdw blurRad="38100" dist="38100" dir="2700000" algn="tl">
                  <a:srgbClr val="000000"/>
                </a:outerShdw>
              </a:effectLst>
            </a:endParaRPr>
          </a:p>
          <a:p>
            <a:pPr marL="274320" indent="-274320" fontAlgn="auto">
              <a:spcAft>
                <a:spcPts val="0"/>
              </a:spcAft>
              <a:buClr>
                <a:schemeClr val="accent3"/>
              </a:buClr>
              <a:buFont typeface="Monotype Sorts" charset="2"/>
              <a:buNone/>
              <a:defRPr/>
            </a:pPr>
            <a:endParaRPr lang="en-US" sz="1800" b="1" u="sng" dirty="0" smtClean="0"/>
          </a:p>
          <a:p>
            <a:pPr marL="274320" indent="-274320" fontAlgn="auto">
              <a:spcAft>
                <a:spcPts val="0"/>
              </a:spcAft>
              <a:buClr>
                <a:schemeClr val="accent3"/>
              </a:buClr>
              <a:buFont typeface="Monotype Sorts" charset="2"/>
              <a:buNone/>
              <a:defRPr/>
            </a:pPr>
            <a:r>
              <a:rPr lang="en-US" sz="1800" b="1" u="sng" dirty="0" smtClean="0"/>
              <a:t>AGE 10</a:t>
            </a:r>
            <a:r>
              <a:rPr lang="en-US" sz="1800" b="1" dirty="0" smtClean="0"/>
              <a:t>:   </a:t>
            </a:r>
            <a:r>
              <a:rPr lang="en-US" sz="2000" b="1" dirty="0" smtClean="0"/>
              <a:t>Minimum age for Juvenile Court jurisdiction</a:t>
            </a:r>
            <a:endParaRPr lang="en-US" sz="2000" b="1" i="1" u="sng" dirty="0" smtClean="0">
              <a:effectLst>
                <a:outerShdw blurRad="38100" dist="38100" dir="2700000" algn="tl">
                  <a:srgbClr val="FFFFFF"/>
                </a:outerShdw>
              </a:effectLst>
            </a:endParaRPr>
          </a:p>
          <a:p>
            <a:pPr marL="274320" indent="-274320" fontAlgn="auto">
              <a:lnSpc>
                <a:spcPct val="110000"/>
              </a:lnSpc>
              <a:spcAft>
                <a:spcPts val="0"/>
              </a:spcAft>
              <a:buClr>
                <a:schemeClr val="accent3"/>
              </a:buClr>
              <a:buFont typeface="Monotype Sorts" charset="2"/>
              <a:buNone/>
              <a:defRPr/>
            </a:pPr>
            <a:r>
              <a:rPr lang="en-US" sz="1800" b="1" u="sng" dirty="0" smtClean="0"/>
              <a:t>AGE 14</a:t>
            </a:r>
            <a:r>
              <a:rPr lang="en-US" sz="1800" b="1" dirty="0" smtClean="0"/>
              <a:t>:</a:t>
            </a:r>
            <a:r>
              <a:rPr lang="en-US" sz="2400" b="1" dirty="0" smtClean="0"/>
              <a:t>  </a:t>
            </a:r>
            <a:r>
              <a:rPr lang="en-US" sz="2000" b="1" dirty="0" smtClean="0"/>
              <a:t>Minimum age for certification for a Capital Felony, an Aggravated 	Controlled Substance Felony or any First Degree  Felony</a:t>
            </a:r>
          </a:p>
          <a:p>
            <a:pPr marL="274320" indent="-274320" fontAlgn="auto">
              <a:lnSpc>
                <a:spcPct val="110000"/>
              </a:lnSpc>
              <a:spcAft>
                <a:spcPts val="0"/>
              </a:spcAft>
              <a:buClr>
                <a:schemeClr val="accent3"/>
              </a:buClr>
              <a:buFont typeface="Monotype Sorts" charset="2"/>
              <a:buNone/>
              <a:defRPr/>
            </a:pPr>
            <a:r>
              <a:rPr lang="en-US" sz="1800" b="1" u="sng" dirty="0" smtClean="0"/>
              <a:t>AGE 15</a:t>
            </a:r>
            <a:r>
              <a:rPr lang="en-US" sz="1800" b="1" dirty="0" smtClean="0"/>
              <a:t>:   </a:t>
            </a:r>
            <a:r>
              <a:rPr lang="en-US" sz="2000" b="1" dirty="0" smtClean="0"/>
              <a:t>Minimum age for Certification for Second and Third Degree and</a:t>
            </a:r>
          </a:p>
          <a:p>
            <a:pPr marL="274320" indent="-274320" fontAlgn="auto">
              <a:lnSpc>
                <a:spcPct val="110000"/>
              </a:lnSpc>
              <a:spcAft>
                <a:spcPts val="0"/>
              </a:spcAft>
              <a:buClr>
                <a:schemeClr val="accent3"/>
              </a:buClr>
              <a:buFont typeface="Monotype Sorts" charset="2"/>
              <a:buNone/>
              <a:defRPr/>
            </a:pPr>
            <a:r>
              <a:rPr lang="en-US" sz="2000" b="1" dirty="0" smtClean="0"/>
              <a:t>                 State Jail Felony offenses</a:t>
            </a:r>
          </a:p>
          <a:p>
            <a:pPr marL="274320" indent="-274320" fontAlgn="auto">
              <a:lnSpc>
                <a:spcPct val="110000"/>
              </a:lnSpc>
              <a:spcAft>
                <a:spcPts val="0"/>
              </a:spcAft>
              <a:buClr>
                <a:schemeClr val="accent3"/>
              </a:buClr>
              <a:buFont typeface="Monotype Sorts" charset="2"/>
              <a:buNone/>
              <a:defRPr/>
            </a:pPr>
            <a:r>
              <a:rPr lang="en-US" sz="1800" b="1" u="sng" dirty="0" smtClean="0"/>
              <a:t>AGE 16</a:t>
            </a:r>
            <a:r>
              <a:rPr lang="en-US" sz="1800" b="1" dirty="0" smtClean="0"/>
              <a:t>:   </a:t>
            </a:r>
            <a:r>
              <a:rPr lang="en-US" sz="2000" b="1" dirty="0" smtClean="0"/>
              <a:t>Maximum age for committing juvenile offenses.  Minimum age for 	transfer to adult prison for juvenile sentenced under Determinate 	Sentencing.  </a:t>
            </a:r>
          </a:p>
          <a:p>
            <a:pPr marL="274320" indent="-274320" fontAlgn="auto">
              <a:lnSpc>
                <a:spcPct val="110000"/>
              </a:lnSpc>
              <a:spcAft>
                <a:spcPts val="0"/>
              </a:spcAft>
              <a:buClr>
                <a:schemeClr val="accent3"/>
              </a:buClr>
              <a:buFont typeface="Monotype Sorts" charset="2"/>
              <a:buNone/>
              <a:defRPr/>
            </a:pPr>
            <a:r>
              <a:rPr lang="en-US" sz="1800" b="1" u="sng" dirty="0" smtClean="0"/>
              <a:t>AGE 17</a:t>
            </a:r>
            <a:r>
              <a:rPr lang="en-US" sz="1800" b="1" dirty="0" smtClean="0"/>
              <a:t>:   </a:t>
            </a:r>
            <a:r>
              <a:rPr lang="en-US" sz="2000" b="1" dirty="0" smtClean="0"/>
              <a:t>Minimum age for adult criminal jurisdiction.  Offenses committed</a:t>
            </a:r>
          </a:p>
          <a:p>
            <a:pPr marL="274320" indent="-274320" fontAlgn="auto">
              <a:lnSpc>
                <a:spcPct val="110000"/>
              </a:lnSpc>
              <a:spcAft>
                <a:spcPts val="0"/>
              </a:spcAft>
              <a:buClr>
                <a:schemeClr val="accent3"/>
              </a:buClr>
              <a:buFont typeface="Monotype Sorts" charset="2"/>
              <a:buNone/>
              <a:defRPr/>
            </a:pPr>
            <a:r>
              <a:rPr lang="en-US" sz="2000" b="1" dirty="0" smtClean="0"/>
              <a:t>                 after reaching age 17 handled as adult.  Juvenile Court can have</a:t>
            </a:r>
          </a:p>
          <a:p>
            <a:pPr marL="274320" indent="-274320" fontAlgn="auto">
              <a:lnSpc>
                <a:spcPct val="110000"/>
              </a:lnSpc>
              <a:spcAft>
                <a:spcPts val="0"/>
              </a:spcAft>
              <a:buClr>
                <a:schemeClr val="accent3"/>
              </a:buClr>
              <a:buFont typeface="Monotype Sorts" charset="2"/>
              <a:buNone/>
              <a:defRPr/>
            </a:pPr>
            <a:r>
              <a:rPr lang="en-US" sz="2000" b="1" dirty="0" smtClean="0"/>
              <a:t>                 jurisdiction over an adult for certain felony offenses committed</a:t>
            </a:r>
          </a:p>
          <a:p>
            <a:pPr marL="274320" indent="-274320" fontAlgn="auto">
              <a:lnSpc>
                <a:spcPct val="110000"/>
              </a:lnSpc>
              <a:spcAft>
                <a:spcPts val="0"/>
              </a:spcAft>
              <a:buClr>
                <a:schemeClr val="accent3"/>
              </a:buClr>
              <a:buFont typeface="Monotype Sorts" charset="2"/>
              <a:buNone/>
              <a:defRPr/>
            </a:pPr>
            <a:r>
              <a:rPr lang="en-US" sz="2000" b="1" dirty="0" smtClean="0"/>
              <a:t>                 before his 17</a:t>
            </a:r>
            <a:r>
              <a:rPr lang="en-US" sz="2000" b="1" baseline="30000" dirty="0" smtClean="0"/>
              <a:t>th</a:t>
            </a:r>
            <a:r>
              <a:rPr lang="en-US" sz="2000" b="1" dirty="0" smtClean="0"/>
              <a:t> birthday.</a:t>
            </a:r>
            <a:endParaRPr lang="en-US" sz="1800" b="1" dirty="0" smtClean="0"/>
          </a:p>
          <a:p>
            <a:pPr marL="274320" indent="-274320" fontAlgn="auto">
              <a:lnSpc>
                <a:spcPct val="110000"/>
              </a:lnSpc>
              <a:spcAft>
                <a:spcPts val="0"/>
              </a:spcAft>
              <a:buClr>
                <a:schemeClr val="accent3"/>
              </a:buClr>
              <a:buFont typeface="Monotype Sorts" charset="2"/>
              <a:buNone/>
              <a:defRPr/>
            </a:pPr>
            <a:r>
              <a:rPr lang="en-US" sz="1800" b="1" u="sng" dirty="0" smtClean="0"/>
              <a:t>AGE 19</a:t>
            </a:r>
            <a:r>
              <a:rPr lang="en-US" sz="1800" b="1" dirty="0" smtClean="0"/>
              <a:t>:   </a:t>
            </a:r>
            <a:r>
              <a:rPr lang="en-US" sz="2000" b="1" dirty="0" smtClean="0"/>
              <a:t>Maximum age a child can be in custody of TYC.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381000"/>
            <a:ext cx="8229600" cy="1143000"/>
          </a:xfrm>
        </p:spPr>
        <p:txBody>
          <a:bodyPr>
            <a:normAutofit fontScale="90000"/>
          </a:bodyPr>
          <a:lstStyle/>
          <a:p>
            <a:pPr fontAlgn="auto">
              <a:spcAft>
                <a:spcPts val="0"/>
              </a:spcAft>
              <a:defRPr/>
            </a:pPr>
            <a:r>
              <a:rPr lang="en-US" sz="4000" smtClean="0">
                <a:solidFill>
                  <a:srgbClr val="FFFF00"/>
                </a:solidFill>
              </a:rPr>
              <a:t>Law Enforcement Requirements</a:t>
            </a:r>
            <a:br>
              <a:rPr lang="en-US" sz="4000" smtClean="0">
                <a:solidFill>
                  <a:srgbClr val="FFFF00"/>
                </a:solidFill>
              </a:rPr>
            </a:br>
            <a:r>
              <a:rPr lang="en-US" sz="3200" smtClean="0">
                <a:solidFill>
                  <a:srgbClr val="FFFF00"/>
                </a:solidFill>
              </a:rPr>
              <a:t>Code of Criminal Procedure 63.009 </a:t>
            </a:r>
            <a:br>
              <a:rPr lang="en-US" sz="3200" smtClean="0">
                <a:solidFill>
                  <a:srgbClr val="FFFF00"/>
                </a:solidFill>
              </a:rPr>
            </a:br>
            <a:endParaRPr lang="en-US" sz="3200" smtClean="0">
              <a:solidFill>
                <a:srgbClr val="FFFF00"/>
              </a:solidFill>
            </a:endParaRPr>
          </a:p>
        </p:txBody>
      </p:sp>
      <p:sp>
        <p:nvSpPr>
          <p:cNvPr id="265219" name="Rectangle 3"/>
          <p:cNvSpPr>
            <a:spLocks noGrp="1" noChangeArrowheads="1"/>
          </p:cNvSpPr>
          <p:nvPr>
            <p:ph type="body" idx="1"/>
          </p:nvPr>
        </p:nvSpPr>
        <p:spPr>
          <a:xfrm>
            <a:off x="-228600" y="1489075"/>
            <a:ext cx="9372600" cy="4530725"/>
          </a:xfrm>
        </p:spPr>
        <p:txBody>
          <a:bodyPr>
            <a:normAutofit lnSpcReduction="10000"/>
          </a:bodyPr>
          <a:lstStyle/>
          <a:p>
            <a:pPr marL="990600" lvl="1" indent="-533400" fontAlgn="auto">
              <a:spcAft>
                <a:spcPts val="0"/>
              </a:spcAft>
              <a:buFontTx/>
              <a:buChar char="•"/>
              <a:defRPr/>
            </a:pPr>
            <a:r>
              <a:rPr lang="en-US" dirty="0" smtClean="0">
                <a:solidFill>
                  <a:srgbClr val="FFFF00"/>
                </a:solidFill>
              </a:rPr>
              <a:t>Start an investigation with due diligence in order to determine the present location of the child or person</a:t>
            </a:r>
          </a:p>
          <a:p>
            <a:pPr marL="990600" lvl="1" indent="-533400" fontAlgn="auto">
              <a:spcAft>
                <a:spcPts val="0"/>
              </a:spcAft>
              <a:buFontTx/>
              <a:buChar char="•"/>
              <a:defRPr/>
            </a:pPr>
            <a:r>
              <a:rPr lang="en-US" dirty="0" smtClean="0">
                <a:solidFill>
                  <a:srgbClr val="FFFF00"/>
                </a:solidFill>
              </a:rPr>
              <a:t>If the child is in danger, immediately start an investigation in order to determine the present location of the child or person</a:t>
            </a:r>
          </a:p>
          <a:p>
            <a:pPr marL="990600" lvl="1" indent="-533400" fontAlgn="auto">
              <a:spcAft>
                <a:spcPts val="0"/>
              </a:spcAft>
              <a:buFontTx/>
              <a:buChar char="•"/>
              <a:defRPr/>
            </a:pPr>
            <a:r>
              <a:rPr lang="en-US" dirty="0" smtClean="0">
                <a:solidFill>
                  <a:srgbClr val="FFFF00"/>
                </a:solidFill>
              </a:rPr>
              <a:t>On determining the location of a child under this subsection, other than a child who is subject to the continuing jurisdiction of a district court (custody issue), an officer shall take possession of the child and shall deliver or arrange for the delivery of the child to a person entitled to possession of the child.  If the person entitled to possession of the child is not immediately available, the law enforcement officer shall deliver the child to the Department of Protective and Regulatory Services.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smtClean="0">
                <a:solidFill>
                  <a:srgbClr val="FFFF00"/>
                </a:solidFill>
              </a:rPr>
              <a:t>Attorney General Opinion </a:t>
            </a:r>
            <a:br>
              <a:rPr lang="en-US" sz="4000" smtClean="0">
                <a:solidFill>
                  <a:srgbClr val="FFFF00"/>
                </a:solidFill>
              </a:rPr>
            </a:br>
            <a:r>
              <a:rPr lang="en-US" sz="3200" smtClean="0">
                <a:solidFill>
                  <a:srgbClr val="FFFF00"/>
                </a:solidFill>
              </a:rPr>
              <a:t>No. JC-0229 (2000)</a:t>
            </a:r>
          </a:p>
        </p:txBody>
      </p:sp>
      <p:sp>
        <p:nvSpPr>
          <p:cNvPr id="57346" name="Rectangle 3"/>
          <p:cNvSpPr>
            <a:spLocks noGrp="1" noChangeArrowheads="1"/>
          </p:cNvSpPr>
          <p:nvPr>
            <p:ph type="body" idx="1"/>
          </p:nvPr>
        </p:nvSpPr>
        <p:spPr>
          <a:xfrm>
            <a:off x="381000" y="1717675"/>
            <a:ext cx="8305800" cy="4530725"/>
          </a:xfrm>
        </p:spPr>
        <p:txBody>
          <a:bodyPr/>
          <a:lstStyle/>
          <a:p>
            <a:pPr lvl="1">
              <a:buFontTx/>
              <a:buNone/>
            </a:pPr>
            <a:endParaRPr lang="en-US" smtClean="0">
              <a:solidFill>
                <a:srgbClr val="FFFF00"/>
              </a:solidFill>
            </a:endParaRPr>
          </a:p>
          <a:p>
            <a:pPr lvl="1">
              <a:buFontTx/>
              <a:buNone/>
            </a:pPr>
            <a:r>
              <a:rPr lang="en-US" smtClean="0">
                <a:solidFill>
                  <a:srgbClr val="FFFF00"/>
                </a:solidFill>
              </a:rPr>
              <a:t>A law enforcement officer has an affirmative duty to</a:t>
            </a:r>
          </a:p>
          <a:p>
            <a:pPr lvl="1">
              <a:buFontTx/>
              <a:buNone/>
            </a:pPr>
            <a:r>
              <a:rPr lang="en-US" smtClean="0">
                <a:solidFill>
                  <a:srgbClr val="FFFF00"/>
                </a:solidFill>
              </a:rPr>
              <a:t>take possession of a missing child whom he or she</a:t>
            </a:r>
          </a:p>
          <a:p>
            <a:pPr lvl="1">
              <a:buFontTx/>
              <a:buNone/>
            </a:pPr>
            <a:r>
              <a:rPr lang="en-US" smtClean="0">
                <a:solidFill>
                  <a:srgbClr val="FFFF00"/>
                </a:solidFill>
              </a:rPr>
              <a:t>has located and can use reasonable force to do so </a:t>
            </a:r>
          </a:p>
          <a:p>
            <a:pPr lvl="1">
              <a:buFontTx/>
              <a:buNone/>
            </a:pPr>
            <a:endParaRPr lang="en-US" smtClean="0">
              <a:solidFill>
                <a:srgbClr val="FFFF00"/>
              </a:solidFill>
            </a:endParaRPr>
          </a:p>
          <a:p>
            <a:pPr lvl="1">
              <a:buFontTx/>
              <a:buNone/>
            </a:pPr>
            <a:endParaRPr lang="en-US" smtClean="0">
              <a:solidFill>
                <a:srgbClr val="FFFF00"/>
              </a:solidFill>
            </a:endParaRPr>
          </a:p>
          <a:p>
            <a:pPr lvl="1">
              <a:buFontTx/>
              <a:buNone/>
            </a:pPr>
            <a:endParaRPr lang="en-US" smtClean="0">
              <a:solidFill>
                <a:srgbClr val="FFFF00"/>
              </a:solidFill>
            </a:endParaRPr>
          </a:p>
          <a:p>
            <a:pPr lvl="1">
              <a:buFontTx/>
              <a:buNone/>
            </a:pPr>
            <a:r>
              <a:rPr lang="en-US" smtClean="0">
                <a:solidFill>
                  <a:srgbClr val="FFFF00"/>
                </a:solidFill>
              </a:rPr>
              <a:t>(The fact scenario this opinion was based on was a 17</a:t>
            </a:r>
          </a:p>
          <a:p>
            <a:pPr lvl="1">
              <a:buFontTx/>
              <a:buNone/>
            </a:pPr>
            <a:r>
              <a:rPr lang="en-US" smtClean="0">
                <a:solidFill>
                  <a:srgbClr val="FFFF00"/>
                </a:solidFill>
              </a:rPr>
              <a:t>year old missing child)</a:t>
            </a:r>
          </a:p>
          <a:p>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z="4000" smtClean="0">
                <a:solidFill>
                  <a:srgbClr val="FFFF00"/>
                </a:solidFill>
              </a:rPr>
              <a:t>Attorney General Opinion </a:t>
            </a:r>
            <a:br>
              <a:rPr lang="en-US" sz="4000" smtClean="0">
                <a:solidFill>
                  <a:srgbClr val="FFFF00"/>
                </a:solidFill>
              </a:rPr>
            </a:br>
            <a:r>
              <a:rPr lang="en-US" sz="3200" smtClean="0">
                <a:solidFill>
                  <a:srgbClr val="FFFF00"/>
                </a:solidFill>
              </a:rPr>
              <a:t>No. GA-0125 (2003)</a:t>
            </a:r>
          </a:p>
        </p:txBody>
      </p:sp>
      <p:sp>
        <p:nvSpPr>
          <p:cNvPr id="58370" name="TextBox 3"/>
          <p:cNvSpPr txBox="1">
            <a:spLocks noChangeArrowheads="1"/>
          </p:cNvSpPr>
          <p:nvPr/>
        </p:nvSpPr>
        <p:spPr bwMode="auto">
          <a:xfrm>
            <a:off x="1066800" y="1981200"/>
            <a:ext cx="7620000" cy="3786188"/>
          </a:xfrm>
          <a:prstGeom prst="rect">
            <a:avLst/>
          </a:prstGeom>
          <a:noFill/>
          <a:ln w="9525">
            <a:noFill/>
            <a:miter lim="800000"/>
            <a:headEnd/>
            <a:tailEnd/>
          </a:ln>
        </p:spPr>
        <p:txBody>
          <a:bodyPr>
            <a:spAutoFit/>
          </a:bodyPr>
          <a:lstStyle/>
          <a:p>
            <a:pPr eaLnBrk="0" hangingPunct="0"/>
            <a:r>
              <a:rPr lang="en-US">
                <a:solidFill>
                  <a:srgbClr val="FFFF00"/>
                </a:solidFill>
              </a:rPr>
              <a:t>An unemancipated 17 year old who voluntarily leaves the care and control of his legal custodian without consent and without intent to return is not a missing child if the custodian knows where the child is located  </a:t>
            </a:r>
          </a:p>
          <a:p>
            <a:pPr eaLnBrk="0" hangingPunct="0"/>
            <a:endParaRPr lang="en-US">
              <a:solidFill>
                <a:srgbClr val="FFFF00"/>
              </a:solidFill>
            </a:endParaRPr>
          </a:p>
          <a:p>
            <a:pPr eaLnBrk="0" hangingPunct="0"/>
            <a:r>
              <a:rPr lang="en-US">
                <a:solidFill>
                  <a:srgbClr val="FFFF00"/>
                </a:solidFill>
              </a:rPr>
              <a:t>If the custodian determines the location after filing a report and notifies the investigating agency, the agency has no duty to continue the investigation or take possession of the child and return him to the custodian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title"/>
          </p:nvPr>
        </p:nvSpPr>
        <p:spPr>
          <a:xfrm>
            <a:off x="457200" y="533400"/>
            <a:ext cx="8229600" cy="1143000"/>
          </a:xfrm>
        </p:spPr>
        <p:txBody>
          <a:bodyPr/>
          <a:lstStyle/>
          <a:p>
            <a:pPr algn="ctr" fontAlgn="auto">
              <a:spcAft>
                <a:spcPts val="0"/>
              </a:spcAft>
              <a:defRPr/>
            </a:pPr>
            <a:r>
              <a:rPr lang="en-US" sz="5400" dirty="0" smtClean="0">
                <a:solidFill>
                  <a:schemeClr val="tx1"/>
                </a:solidFill>
              </a:rPr>
              <a:t>Juvenile Statements</a:t>
            </a:r>
          </a:p>
        </p:txBody>
      </p:sp>
      <p:pic>
        <p:nvPicPr>
          <p:cNvPr id="59394" name="Picture 5" descr="Dsc01618"/>
          <p:cNvPicPr>
            <a:picLocks noChangeAspect="1" noChangeArrowheads="1"/>
          </p:cNvPicPr>
          <p:nvPr/>
        </p:nvPicPr>
        <p:blipFill>
          <a:blip r:embed="rId2"/>
          <a:srcRect/>
          <a:stretch>
            <a:fillRect/>
          </a:stretch>
        </p:blipFill>
        <p:spPr bwMode="auto">
          <a:xfrm>
            <a:off x="2743200" y="1752600"/>
            <a:ext cx="3970338"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sz="4400" dirty="0" smtClean="0">
                <a:solidFill>
                  <a:schemeClr val="tx1"/>
                </a:solidFill>
              </a:rPr>
              <a:t>Waiver of Rights</a:t>
            </a:r>
            <a:r>
              <a:rPr lang="en-US" dirty="0" smtClean="0">
                <a:solidFill>
                  <a:schemeClr val="tx1"/>
                </a:solidFill>
              </a:rPr>
              <a:t/>
            </a:r>
            <a:br>
              <a:rPr lang="en-US" dirty="0" smtClean="0">
                <a:solidFill>
                  <a:schemeClr val="tx1"/>
                </a:solidFill>
              </a:rPr>
            </a:br>
            <a:r>
              <a:rPr lang="en-US" sz="3600" dirty="0" smtClean="0">
                <a:solidFill>
                  <a:schemeClr val="tx1"/>
                </a:solidFill>
              </a:rPr>
              <a:t>Family Code 51.09</a:t>
            </a:r>
            <a:endParaRPr lang="en-US" sz="3600" dirty="0">
              <a:solidFill>
                <a:schemeClr val="tx1"/>
              </a:solidFill>
            </a:endParaRPr>
          </a:p>
        </p:txBody>
      </p:sp>
      <p:sp>
        <p:nvSpPr>
          <p:cNvPr id="3" name="Content Placeholder 2"/>
          <p:cNvSpPr>
            <a:spLocks noGrp="1"/>
          </p:cNvSpPr>
          <p:nvPr>
            <p:ph idx="1"/>
          </p:nvPr>
        </p:nvSpPr>
        <p:spPr>
          <a:xfrm>
            <a:off x="457200" y="2057400"/>
            <a:ext cx="8229600" cy="4389438"/>
          </a:xfrm>
        </p:spPr>
        <p:txBody>
          <a:bodyPr>
            <a:normAutofit lnSpcReduction="10000"/>
          </a:bodyPr>
          <a:lstStyle/>
          <a:p>
            <a:pPr marL="274320" indent="-274320" fontAlgn="auto">
              <a:spcAft>
                <a:spcPts val="0"/>
              </a:spcAft>
              <a:buClr>
                <a:schemeClr val="tx1"/>
              </a:buClr>
              <a:buFont typeface="Wingdings" pitchFamily="2" charset="2"/>
              <a:buNone/>
              <a:defRPr/>
            </a:pPr>
            <a:r>
              <a:rPr lang="en-US" sz="2400" dirty="0" smtClean="0">
                <a:solidFill>
                  <a:srgbClr val="FFFF00"/>
                </a:solidFill>
              </a:rPr>
              <a:t>	</a:t>
            </a:r>
            <a:r>
              <a:rPr lang="en-US" sz="2400" dirty="0" smtClean="0"/>
              <a:t>Unless a contrary intent clearly appears elsewhere in this title, any right granted to a child by this title or by the constitution or laws of this state or the United States may be waived in proceedings under this title if:</a:t>
            </a:r>
          </a:p>
          <a:p>
            <a:pPr marL="640080" lvl="1" indent="-246888" fontAlgn="auto">
              <a:spcAft>
                <a:spcPts val="0"/>
              </a:spcAft>
              <a:buClr>
                <a:schemeClr val="tx1"/>
              </a:buClr>
              <a:buFont typeface="Arial" pitchFamily="34" charset="0"/>
              <a:buChar char="•"/>
              <a:defRPr/>
            </a:pPr>
            <a:r>
              <a:rPr lang="en-US" dirty="0" smtClean="0"/>
              <a:t>The waiver is made by the child and the attorney for the child</a:t>
            </a:r>
          </a:p>
          <a:p>
            <a:pPr marL="640080" lvl="1" indent="-246888" fontAlgn="auto">
              <a:spcAft>
                <a:spcPts val="0"/>
              </a:spcAft>
              <a:buClr>
                <a:schemeClr val="tx1"/>
              </a:buClr>
              <a:buFont typeface="Arial" pitchFamily="34" charset="0"/>
              <a:buChar char="•"/>
              <a:defRPr/>
            </a:pPr>
            <a:r>
              <a:rPr lang="en-US" dirty="0" smtClean="0"/>
              <a:t>The child and the attorney waiving the right are informed of and understand the right and the possible consequences of waiving it</a:t>
            </a:r>
          </a:p>
          <a:p>
            <a:pPr marL="640080" lvl="1" indent="-246888" fontAlgn="auto">
              <a:spcAft>
                <a:spcPts val="0"/>
              </a:spcAft>
              <a:buClr>
                <a:schemeClr val="tx1"/>
              </a:buClr>
              <a:buFont typeface="Arial" pitchFamily="34" charset="0"/>
              <a:buChar char="•"/>
              <a:defRPr/>
            </a:pPr>
            <a:r>
              <a:rPr lang="en-US" dirty="0" smtClean="0"/>
              <a:t>The waiver is voluntary</a:t>
            </a:r>
          </a:p>
          <a:p>
            <a:pPr marL="640080" lvl="1" indent="-246888" fontAlgn="auto">
              <a:spcAft>
                <a:spcPts val="0"/>
              </a:spcAft>
              <a:buClr>
                <a:schemeClr val="tx1"/>
              </a:buClr>
              <a:buFont typeface="Arial" pitchFamily="34" charset="0"/>
              <a:buChar char="•"/>
              <a:defRPr/>
            </a:pPr>
            <a:r>
              <a:rPr lang="en-US" dirty="0" smtClean="0"/>
              <a:t>The waiver is made in writing or in court proceedings that are recorded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81000" y="609600"/>
            <a:ext cx="8229600" cy="1143000"/>
          </a:xfrm>
        </p:spPr>
        <p:txBody>
          <a:bodyPr/>
          <a:lstStyle/>
          <a:p>
            <a:pPr algn="ctr"/>
            <a:r>
              <a:rPr lang="en-US" sz="4000" smtClean="0">
                <a:solidFill>
                  <a:schemeClr val="tx1"/>
                </a:solidFill>
              </a:rPr>
              <a:t>Admissibility of a Statement of a Child</a:t>
            </a:r>
            <a:r>
              <a:rPr lang="en-US" smtClean="0">
                <a:solidFill>
                  <a:schemeClr val="tx1"/>
                </a:solidFill>
              </a:rPr>
              <a:t/>
            </a:r>
            <a:br>
              <a:rPr lang="en-US" smtClean="0">
                <a:solidFill>
                  <a:schemeClr val="tx1"/>
                </a:solidFill>
              </a:rPr>
            </a:br>
            <a:r>
              <a:rPr lang="en-US" sz="3200" smtClean="0">
                <a:solidFill>
                  <a:schemeClr val="tx1"/>
                </a:solidFill>
              </a:rPr>
              <a:t>Family Code 51.095</a:t>
            </a:r>
          </a:p>
        </p:txBody>
      </p:sp>
      <p:sp>
        <p:nvSpPr>
          <p:cNvPr id="61442" name="Content Placeholder 2"/>
          <p:cNvSpPr>
            <a:spLocks noGrp="1"/>
          </p:cNvSpPr>
          <p:nvPr>
            <p:ph idx="1"/>
          </p:nvPr>
        </p:nvSpPr>
        <p:spPr>
          <a:xfrm>
            <a:off x="304800" y="1981200"/>
            <a:ext cx="8839200" cy="4530725"/>
          </a:xfrm>
        </p:spPr>
        <p:txBody>
          <a:bodyPr/>
          <a:lstStyle/>
          <a:p>
            <a:pPr lvl="1">
              <a:buClr>
                <a:schemeClr val="tx1"/>
              </a:buClr>
              <a:buFont typeface="Arial" charset="0"/>
              <a:buChar char="•"/>
            </a:pPr>
            <a:r>
              <a:rPr lang="en-US" smtClean="0"/>
              <a:t>Trumps 51.09 and allows child to waive the right without an attorney</a:t>
            </a:r>
          </a:p>
          <a:p>
            <a:pPr lvl="1">
              <a:buClr>
                <a:schemeClr val="tx1"/>
              </a:buClr>
              <a:buFont typeface="Arial" charset="0"/>
              <a:buChar char="•"/>
            </a:pPr>
            <a:r>
              <a:rPr lang="en-US" smtClean="0"/>
              <a:t>Deals only with custodial statements</a:t>
            </a:r>
          </a:p>
          <a:p>
            <a:pPr lvl="1">
              <a:buClr>
                <a:schemeClr val="tx1"/>
              </a:buClr>
              <a:buFont typeface="Arial" charset="0"/>
              <a:buChar char="•"/>
            </a:pPr>
            <a:r>
              <a:rPr lang="en-US" smtClean="0"/>
              <a:t>Court cases have shown that any interview of a person suspected in a crime will have coercive aspects to it, but will not necessarily be considered custodial</a:t>
            </a:r>
          </a:p>
          <a:p>
            <a:pPr lvl="1">
              <a:buClr>
                <a:schemeClr val="tx1"/>
              </a:buClr>
              <a:buFont typeface="Arial" charset="0"/>
              <a:buChar char="•"/>
            </a:pPr>
            <a:r>
              <a:rPr lang="en-US" smtClean="0"/>
              <a:t>Adult version is CCP 38.22</a:t>
            </a:r>
          </a:p>
          <a:p>
            <a:pPr lvl="1">
              <a:buClr>
                <a:schemeClr val="tx1"/>
              </a:buClr>
              <a:buFont typeface="Arial" charset="0"/>
              <a:buChar char="•"/>
            </a:pPr>
            <a:r>
              <a:rPr lang="en-US" smtClean="0"/>
              <a:t>Applies to anyone 17 or younger who committed an offense while 10-16 years of age</a:t>
            </a:r>
          </a:p>
          <a:p>
            <a:pPr lvl="1">
              <a:buClr>
                <a:schemeClr val="tx1"/>
              </a:buClr>
              <a:buFont typeface="Arial" charset="0"/>
              <a:buChar char="•"/>
            </a:pPr>
            <a:r>
              <a:rPr lang="en-US" smtClean="0"/>
              <a:t>Does not apply to those 18 or older</a:t>
            </a:r>
          </a:p>
          <a:p>
            <a:pPr lvl="1">
              <a:buClr>
                <a:srgbClr val="FFFF00"/>
              </a:buClr>
              <a:buFont typeface="Arial" charset="0"/>
              <a:buChar char="•"/>
            </a:pPr>
            <a:endParaRPr lang="en-US" smtClean="0">
              <a:solidFill>
                <a:srgbClr val="FFFF00"/>
              </a:solidFill>
            </a:endParaRPr>
          </a:p>
          <a:p>
            <a:pPr lvl="3">
              <a:buClr>
                <a:srgbClr val="FFFF00"/>
              </a:buClr>
              <a:buFont typeface="Wingdings" pitchFamily="2" charset="2"/>
              <a:buChar char="Ø"/>
            </a:pPr>
            <a:endParaRPr lang="en-US" smtClean="0">
              <a:solidFill>
                <a:srgbClr val="FFFF00"/>
              </a:solidFill>
            </a:endParaRPr>
          </a:p>
          <a:p>
            <a:pPr lvl="2">
              <a:buClr>
                <a:srgbClr val="FFFF00"/>
              </a:buClr>
              <a:buFont typeface="Wingdings" pitchFamily="2" charset="2"/>
              <a:buChar char="Ø"/>
            </a:pPr>
            <a:endParaRPr lang="en-US" smtClean="0">
              <a:solidFill>
                <a:srgbClr val="FFFF00"/>
              </a:solidFill>
            </a:endParaRPr>
          </a:p>
          <a:p>
            <a:pPr lvl="2">
              <a:buClr>
                <a:srgbClr val="FFFF00"/>
              </a:buClr>
              <a:buFont typeface="Wingdings" pitchFamily="2" charset="2"/>
              <a:buChar char="Ø"/>
            </a:pPr>
            <a:endParaRPr lang="en-US" smtClean="0">
              <a:solidFill>
                <a:srgbClr val="FFFF00"/>
              </a:solidFill>
            </a:endParaRPr>
          </a:p>
          <a:p>
            <a:pPr lvl="1">
              <a:buFont typeface="Arial" charset="0"/>
              <a:buChar char="•"/>
            </a:pPr>
            <a:endParaRPr lang="en-US" smtClean="0">
              <a:solidFill>
                <a:srgbClr val="FFFF00"/>
              </a:solidFill>
            </a:endParaRPr>
          </a:p>
          <a:p>
            <a:endParaRPr lang="en-US" sz="2400" smtClean="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152400" y="1447800"/>
            <a:ext cx="8229600" cy="4530725"/>
          </a:xfrm>
        </p:spPr>
        <p:txBody>
          <a:bodyPr>
            <a:normAutofit lnSpcReduction="10000"/>
          </a:bodyPr>
          <a:lstStyle/>
          <a:p>
            <a:pPr marL="990600" lvl="1" indent="-533400" fontAlgn="auto">
              <a:spcAft>
                <a:spcPts val="0"/>
              </a:spcAft>
              <a:buClr>
                <a:schemeClr val="tx1"/>
              </a:buClr>
              <a:buFont typeface="Arial" charset="0"/>
              <a:buChar char="•"/>
              <a:defRPr/>
            </a:pPr>
            <a:r>
              <a:rPr lang="en-US" dirty="0" smtClean="0"/>
              <a:t>If in doubt, use the juvenile rules.  They comply with the adult rules</a:t>
            </a:r>
          </a:p>
          <a:p>
            <a:pPr marL="990600" lvl="1" indent="-533400" fontAlgn="auto">
              <a:spcAft>
                <a:spcPts val="0"/>
              </a:spcAft>
              <a:buClr>
                <a:schemeClr val="tx1"/>
              </a:buClr>
              <a:buFont typeface="Arial" charset="0"/>
              <a:buChar char="•"/>
              <a:defRPr/>
            </a:pPr>
            <a:r>
              <a:rPr lang="en-US" dirty="0" smtClean="0"/>
              <a:t>Written custodial statements of juveniles are not called confessions</a:t>
            </a:r>
          </a:p>
          <a:p>
            <a:pPr marL="990600" lvl="1" indent="-533400" fontAlgn="auto">
              <a:spcAft>
                <a:spcPts val="0"/>
              </a:spcAft>
              <a:buClr>
                <a:schemeClr val="tx1"/>
              </a:buClr>
              <a:buFont typeface="Arial" charset="0"/>
              <a:buChar char="•"/>
              <a:defRPr/>
            </a:pPr>
            <a:r>
              <a:rPr lang="en-US" dirty="0" smtClean="0"/>
              <a:t>Warning and statement must be done in a Juvenile Processing Office (JPO)</a:t>
            </a:r>
          </a:p>
          <a:p>
            <a:pPr marL="990600" lvl="1" indent="-533400" fontAlgn="auto">
              <a:spcAft>
                <a:spcPts val="0"/>
              </a:spcAft>
              <a:buClr>
                <a:schemeClr val="tx1"/>
              </a:buClr>
              <a:buFont typeface="Arial" charset="0"/>
              <a:buChar char="•"/>
              <a:defRPr/>
            </a:pPr>
            <a:r>
              <a:rPr lang="en-US" dirty="0" smtClean="0"/>
              <a:t>Childs v State:  False claim by 17 year old that is 17 waives Family Code interrogation protections</a:t>
            </a:r>
          </a:p>
          <a:p>
            <a:pPr marL="990600" lvl="1" indent="-533400" fontAlgn="auto">
              <a:spcAft>
                <a:spcPts val="0"/>
              </a:spcAft>
              <a:buClr>
                <a:schemeClr val="tx1"/>
              </a:buClr>
              <a:buFont typeface="Arial" charset="0"/>
              <a:buChar char="•"/>
              <a:defRPr/>
            </a:pPr>
            <a:r>
              <a:rPr lang="en-US" dirty="0" smtClean="0"/>
              <a:t>A Magistrate Warning is not needed for a written statement from a juvenile regarding a Class C violation handled only in Municipal/Justice Court.  CCP 38.22 rules would apply</a:t>
            </a:r>
          </a:p>
          <a:p>
            <a:pPr marL="990600" lvl="1" indent="-533400" fontAlgn="auto">
              <a:spcAft>
                <a:spcPts val="0"/>
              </a:spcAft>
              <a:buFont typeface="Arial" charset="0"/>
              <a:buChar char="•"/>
              <a:defRPr/>
            </a:pPr>
            <a:endParaRPr lang="en-US" dirty="0" smtClean="0">
              <a:solidFill>
                <a:srgbClr val="FFFF00"/>
              </a:solidFill>
            </a:endParaRPr>
          </a:p>
          <a:p>
            <a:pPr marL="990600" lvl="1" indent="-533400" fontAlgn="auto">
              <a:spcAft>
                <a:spcPts val="0"/>
              </a:spcAft>
              <a:buFontTx/>
              <a:buChar char="•"/>
              <a:defRPr/>
            </a:pPr>
            <a:endParaRPr lang="en-US" dirty="0" smtClean="0">
              <a:solidFill>
                <a:srgbClr val="FFFF00"/>
              </a:solidFill>
            </a:endParaRPr>
          </a:p>
          <a:p>
            <a:pPr marL="990600" lvl="1" indent="-533400" fontAlgn="auto">
              <a:spcAft>
                <a:spcPts val="0"/>
              </a:spcAft>
              <a:buFontTx/>
              <a:buChar char="•"/>
              <a:defRPr/>
            </a:pPr>
            <a:endParaRPr lang="en-US" dirty="0" smtClean="0">
              <a:solidFill>
                <a:srgbClr val="FFFF00"/>
              </a:solidFill>
            </a:endParaRPr>
          </a:p>
          <a:p>
            <a:pPr marL="990600" lvl="1" indent="-533400" fontAlgn="auto">
              <a:spcAft>
                <a:spcPts val="0"/>
              </a:spcAft>
              <a:buFont typeface="Wingdings 2"/>
              <a:buChar char=""/>
              <a:defRPr/>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33400" y="304800"/>
            <a:ext cx="8229600" cy="1143000"/>
          </a:xfrm>
        </p:spPr>
        <p:txBody>
          <a:bodyPr/>
          <a:lstStyle/>
          <a:p>
            <a:pPr algn="ctr"/>
            <a:r>
              <a:rPr lang="en-US" sz="4000" smtClean="0">
                <a:solidFill>
                  <a:schemeClr val="tx1"/>
                </a:solidFill>
              </a:rPr>
              <a:t>Is He In “Custody?”</a:t>
            </a:r>
          </a:p>
        </p:txBody>
      </p:sp>
      <p:sp>
        <p:nvSpPr>
          <p:cNvPr id="3" name="Content Placeholder 2"/>
          <p:cNvSpPr>
            <a:spLocks noGrp="1"/>
          </p:cNvSpPr>
          <p:nvPr>
            <p:ph idx="1"/>
          </p:nvPr>
        </p:nvSpPr>
        <p:spPr>
          <a:xfrm>
            <a:off x="457200" y="1752600"/>
            <a:ext cx="8229600" cy="4389438"/>
          </a:xfrm>
        </p:spPr>
        <p:txBody>
          <a:bodyPr>
            <a:normAutofit lnSpcReduction="10000"/>
          </a:bodyPr>
          <a:lstStyle/>
          <a:p>
            <a:pPr marL="274320" indent="-274320" fontAlgn="auto">
              <a:spcAft>
                <a:spcPts val="0"/>
              </a:spcAft>
              <a:buClr>
                <a:schemeClr val="tx1"/>
              </a:buClr>
              <a:buFont typeface="Arial" pitchFamily="34" charset="0"/>
              <a:buChar char="•"/>
              <a:defRPr/>
            </a:pPr>
            <a:r>
              <a:rPr lang="en-US" sz="2400" dirty="0" smtClean="0"/>
              <a:t>Custody is decided based on a “Reasonable Juvenile” taking into account age and experience</a:t>
            </a:r>
          </a:p>
          <a:p>
            <a:pPr marL="274320" indent="-274320" fontAlgn="auto">
              <a:spcAft>
                <a:spcPts val="0"/>
              </a:spcAft>
              <a:buClr>
                <a:schemeClr val="tx1"/>
              </a:buClr>
              <a:buFont typeface="Arial" pitchFamily="34" charset="0"/>
              <a:buChar char="•"/>
              <a:defRPr/>
            </a:pPr>
            <a:r>
              <a:rPr lang="en-US" sz="2400" dirty="0" smtClean="0"/>
              <a:t>Use of physical force to restrain or restrict movement</a:t>
            </a:r>
          </a:p>
          <a:p>
            <a:pPr marL="274320" indent="-274320" fontAlgn="auto">
              <a:spcAft>
                <a:spcPts val="0"/>
              </a:spcAft>
              <a:buClr>
                <a:schemeClr val="tx1"/>
              </a:buClr>
              <a:buFont typeface="Arial" pitchFamily="34" charset="0"/>
              <a:buChar char="•"/>
              <a:defRPr/>
            </a:pPr>
            <a:r>
              <a:rPr lang="en-US" sz="2400" dirty="0" smtClean="0"/>
              <a:t>A display of authority from which a reasonable person would not feel free to leave</a:t>
            </a:r>
          </a:p>
          <a:p>
            <a:pPr marL="274320" indent="-274320" fontAlgn="auto">
              <a:spcAft>
                <a:spcPts val="0"/>
              </a:spcAft>
              <a:buClr>
                <a:schemeClr val="tx1"/>
              </a:buClr>
              <a:buFont typeface="Arial" pitchFamily="34" charset="0"/>
              <a:buChar char="•"/>
              <a:defRPr/>
            </a:pPr>
            <a:r>
              <a:rPr lang="en-US" sz="2400" dirty="0" smtClean="0"/>
              <a:t>Definition of Custody in F.C. 51.09</a:t>
            </a:r>
          </a:p>
          <a:p>
            <a:pPr marL="342900" lvl="1" indent="-342900" fontAlgn="auto">
              <a:spcAft>
                <a:spcPts val="0"/>
              </a:spcAft>
              <a:buClr>
                <a:schemeClr val="tx1"/>
              </a:buClr>
              <a:buSzPct val="90000"/>
              <a:buFontTx/>
              <a:buNone/>
              <a:defRPr/>
            </a:pPr>
            <a:r>
              <a:rPr lang="en-US" dirty="0" smtClean="0"/>
              <a:t>	Custody includes:  </a:t>
            </a:r>
          </a:p>
          <a:p>
            <a:pPr marL="742950" lvl="2" indent="-342900" fontAlgn="auto">
              <a:spcAft>
                <a:spcPts val="0"/>
              </a:spcAft>
              <a:buClr>
                <a:schemeClr val="tx1"/>
              </a:buClr>
              <a:buFont typeface="Wingdings" pitchFamily="2" charset="2"/>
              <a:buChar char="Ø"/>
              <a:defRPr/>
            </a:pPr>
            <a:r>
              <a:rPr lang="en-US" dirty="0" smtClean="0"/>
              <a:t>Being in the custody of a peace officer</a:t>
            </a:r>
          </a:p>
          <a:p>
            <a:pPr marL="742950" lvl="2" indent="-342900" fontAlgn="auto">
              <a:spcAft>
                <a:spcPts val="0"/>
              </a:spcAft>
              <a:buClr>
                <a:schemeClr val="tx1"/>
              </a:buClr>
              <a:buFont typeface="Wingdings" pitchFamily="2" charset="2"/>
              <a:buChar char="Ø"/>
              <a:defRPr/>
            </a:pPr>
            <a:r>
              <a:rPr lang="en-US" dirty="0" smtClean="0"/>
              <a:t>Being in a detention facility or other confinement </a:t>
            </a:r>
          </a:p>
          <a:p>
            <a:pPr marL="742950" lvl="2" indent="-342900" fontAlgn="auto">
              <a:spcAft>
                <a:spcPts val="0"/>
              </a:spcAft>
              <a:buClr>
                <a:schemeClr val="tx1"/>
              </a:buClr>
              <a:buFont typeface="Wingdings" pitchFamily="2" charset="2"/>
              <a:buChar char="Ø"/>
              <a:defRPr/>
            </a:pPr>
            <a:r>
              <a:rPr lang="en-US" dirty="0" smtClean="0"/>
              <a:t>Being in the custody of DPRS while being suspected of committing a crime</a:t>
            </a:r>
          </a:p>
          <a:p>
            <a:pPr marL="274320" indent="-274320" fontAlgn="auto">
              <a:spcAft>
                <a:spcPts val="0"/>
              </a:spcAft>
              <a:buClr>
                <a:schemeClr val="accent3"/>
              </a:buClr>
              <a:buFont typeface="Wingdings 2"/>
              <a:buChar char=""/>
              <a:defRPr/>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277813"/>
            <a:ext cx="8458200" cy="1143000"/>
          </a:xfrm>
        </p:spPr>
        <p:txBody>
          <a:bodyPr/>
          <a:lstStyle/>
          <a:p>
            <a:r>
              <a:rPr lang="en-US" sz="4000" smtClean="0">
                <a:solidFill>
                  <a:schemeClr val="tx1"/>
                </a:solidFill>
              </a:rPr>
              <a:t>Allows 4 Types of Custodial Statements</a:t>
            </a:r>
          </a:p>
        </p:txBody>
      </p:sp>
      <p:sp>
        <p:nvSpPr>
          <p:cNvPr id="64514" name="Content Placeholder 2"/>
          <p:cNvSpPr>
            <a:spLocks noGrp="1"/>
          </p:cNvSpPr>
          <p:nvPr>
            <p:ph idx="1"/>
          </p:nvPr>
        </p:nvSpPr>
        <p:spPr>
          <a:xfrm>
            <a:off x="457200" y="1752600"/>
            <a:ext cx="8458200" cy="4530725"/>
          </a:xfrm>
        </p:spPr>
        <p:txBody>
          <a:bodyPr/>
          <a:lstStyle/>
          <a:p>
            <a:pPr marL="457200" indent="-457200">
              <a:buClr>
                <a:schemeClr val="tx1"/>
              </a:buClr>
              <a:buFont typeface="Calibri" pitchFamily="34" charset="0"/>
              <a:buAutoNum type="arabicParenR"/>
            </a:pPr>
            <a:r>
              <a:rPr lang="en-US" sz="2400" smtClean="0"/>
              <a:t>A written or recorded statement made in a JPO after the child receives a Magistrate Warning in a JPO</a:t>
            </a:r>
          </a:p>
          <a:p>
            <a:pPr marL="457200" indent="-457200">
              <a:buClr>
                <a:schemeClr val="tx1"/>
              </a:buClr>
              <a:buFont typeface="Calibri" pitchFamily="34" charset="0"/>
              <a:buAutoNum type="arabicParenR"/>
            </a:pPr>
            <a:r>
              <a:rPr lang="en-US" sz="2400" smtClean="0"/>
              <a:t>An oral statement of facts or circumstances that are found to be true and tend to establish the child's guilt, such as the finding of secreted or stolen property, or the instrument with which the child states the offense was committed </a:t>
            </a:r>
          </a:p>
          <a:p>
            <a:pPr marL="457200" indent="-457200">
              <a:buClr>
                <a:schemeClr val="tx1"/>
              </a:buClr>
              <a:buFont typeface="Calibri" pitchFamily="34" charset="0"/>
              <a:buAutoNum type="arabicParenR"/>
            </a:pPr>
            <a:r>
              <a:rPr lang="en-US" sz="2400" smtClean="0"/>
              <a:t> A Res Gestae statement</a:t>
            </a:r>
          </a:p>
          <a:p>
            <a:pPr marL="457200" indent="-457200">
              <a:buClr>
                <a:schemeClr val="tx1"/>
              </a:buClr>
              <a:buFont typeface="Calibri" pitchFamily="34" charset="0"/>
              <a:buAutoNum type="arabicParenR"/>
            </a:pPr>
            <a:r>
              <a:rPr lang="en-US" sz="2400" smtClean="0"/>
              <a:t>A voluntary statement  that has a bearing on the credibility of the child as a witness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304800"/>
            <a:ext cx="8229600" cy="1143000"/>
          </a:xfrm>
        </p:spPr>
        <p:txBody>
          <a:bodyPr/>
          <a:lstStyle/>
          <a:p>
            <a:pPr algn="ctr"/>
            <a:r>
              <a:rPr lang="en-US" sz="4000" smtClean="0">
                <a:solidFill>
                  <a:schemeClr val="tx1"/>
                </a:solidFill>
              </a:rPr>
              <a:t>I Want My Mommy!</a:t>
            </a:r>
          </a:p>
        </p:txBody>
      </p:sp>
      <p:sp>
        <p:nvSpPr>
          <p:cNvPr id="65538" name="Content Placeholder 2"/>
          <p:cNvSpPr>
            <a:spLocks noGrp="1"/>
          </p:cNvSpPr>
          <p:nvPr>
            <p:ph idx="1"/>
          </p:nvPr>
        </p:nvSpPr>
        <p:spPr>
          <a:xfrm>
            <a:off x="457200" y="1981200"/>
            <a:ext cx="8229600" cy="4389438"/>
          </a:xfrm>
        </p:spPr>
        <p:txBody>
          <a:bodyPr/>
          <a:lstStyle/>
          <a:p>
            <a:pPr>
              <a:buClr>
                <a:schemeClr val="tx1"/>
              </a:buClr>
              <a:buFont typeface="Arial" charset="0"/>
              <a:buChar char="•"/>
            </a:pPr>
            <a:r>
              <a:rPr lang="en-US" sz="2400" smtClean="0"/>
              <a:t>Request for a parent’s presence must be honored</a:t>
            </a:r>
          </a:p>
          <a:p>
            <a:pPr>
              <a:buClr>
                <a:schemeClr val="tx1"/>
              </a:buClr>
              <a:buFont typeface="Arial" charset="0"/>
              <a:buChar char="•"/>
            </a:pPr>
            <a:r>
              <a:rPr lang="en-US" sz="2400" smtClean="0"/>
              <a:t>Does not mean interview must stop if no parent is available</a:t>
            </a:r>
          </a:p>
          <a:p>
            <a:pPr>
              <a:buClr>
                <a:schemeClr val="tx1"/>
              </a:buClr>
              <a:buFont typeface="Arial" charset="0"/>
              <a:buChar char="•"/>
            </a:pPr>
            <a:r>
              <a:rPr lang="en-US" sz="2400" smtClean="0"/>
              <a:t>Not the same as the request for an attorney</a:t>
            </a:r>
          </a:p>
          <a:p>
            <a:pPr>
              <a:buClr>
                <a:schemeClr val="tx1"/>
              </a:buClr>
              <a:buFont typeface="Arial" charset="0"/>
              <a:buChar char="•"/>
            </a:pPr>
            <a:r>
              <a:rPr lang="en-US" sz="2400" smtClean="0"/>
              <a:t>An officer does not have to inform the child of their right to have a parent present</a:t>
            </a:r>
          </a:p>
          <a:p>
            <a:pPr>
              <a:buClr>
                <a:schemeClr val="tx1"/>
              </a:buClr>
              <a:buFont typeface="Arial" charset="0"/>
              <a:buChar char="•"/>
            </a:pPr>
            <a:r>
              <a:rPr lang="en-US" sz="2400" smtClean="0"/>
              <a:t>If a child requests a probation</a:t>
            </a:r>
          </a:p>
          <a:p>
            <a:pPr>
              <a:buClr>
                <a:schemeClr val="tx1"/>
              </a:buClr>
              <a:buFont typeface="Arial" charset="0"/>
              <a:buNone/>
            </a:pPr>
            <a:r>
              <a:rPr lang="en-US" sz="2400" smtClean="0"/>
              <a:t>    officer be present, it is not an </a:t>
            </a:r>
          </a:p>
          <a:p>
            <a:pPr>
              <a:buClr>
                <a:schemeClr val="tx1"/>
              </a:buClr>
              <a:buFont typeface="Arial" charset="0"/>
              <a:buNone/>
            </a:pPr>
            <a:r>
              <a:rPr lang="en-US" sz="2400" smtClean="0"/>
              <a:t>	invocation of rights.  The request </a:t>
            </a:r>
          </a:p>
          <a:p>
            <a:pPr>
              <a:buClr>
                <a:schemeClr val="tx1"/>
              </a:buClr>
              <a:buFont typeface="Arial" charset="0"/>
              <a:buNone/>
            </a:pPr>
            <a:r>
              <a:rPr lang="en-US" sz="2400" smtClean="0"/>
              <a:t>	does not have to be honored.</a:t>
            </a:r>
          </a:p>
          <a:p>
            <a:pPr>
              <a:buClr>
                <a:srgbClr val="FFFF00"/>
              </a:buClr>
              <a:buFont typeface="Arial" charset="0"/>
              <a:buNone/>
            </a:pPr>
            <a:r>
              <a:rPr lang="en-US" sz="2400" smtClean="0">
                <a:solidFill>
                  <a:srgbClr val="FFFF00"/>
                </a:solidFill>
              </a:rPr>
              <a:t>  </a:t>
            </a:r>
            <a:r>
              <a:rPr lang="en-US" smtClean="0"/>
              <a:t> </a:t>
            </a:r>
          </a:p>
        </p:txBody>
      </p:sp>
      <p:pic>
        <p:nvPicPr>
          <p:cNvPr id="65539" name="Picture 5" descr="http://rds.yahoo.com/_ylt=A9G_bDqaFG5Ifg8B4oCjzbkF/SIG=12q6vrr7c/EXP=1215260186/**http%3A/www.fordarlieroutier.org/DarliesWords/DarlieDevonDamonDrake.jpg"/>
          <p:cNvPicPr>
            <a:picLocks noChangeAspect="1" noChangeArrowheads="1"/>
          </p:cNvPicPr>
          <p:nvPr/>
        </p:nvPicPr>
        <p:blipFill>
          <a:blip r:embed="rId2"/>
          <a:srcRect/>
          <a:stretch>
            <a:fillRect/>
          </a:stretch>
        </p:blipFill>
        <p:spPr bwMode="auto">
          <a:xfrm>
            <a:off x="5334000" y="3948113"/>
            <a:ext cx="3657600" cy="290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ctrTitle"/>
          </p:nvPr>
        </p:nvSpPr>
        <p:spPr/>
        <p:txBody>
          <a:bodyPr/>
          <a:lstStyle/>
          <a:p>
            <a:pPr algn="ctr" fontAlgn="auto">
              <a:spcAft>
                <a:spcPts val="0"/>
              </a:spcAft>
              <a:defRPr/>
            </a:pPr>
            <a:r>
              <a:rPr lang="en-US" dirty="0" smtClean="0">
                <a:solidFill>
                  <a:schemeClr val="tx1"/>
                </a:solidFill>
              </a:rPr>
              <a:t>The Mysteries of Juvenile Law Revealed</a:t>
            </a:r>
          </a:p>
        </p:txBody>
      </p:sp>
      <p:pic>
        <p:nvPicPr>
          <p:cNvPr id="20482" name="Picture 6" descr="panel-sherlock-photo"/>
          <p:cNvPicPr>
            <a:picLocks noChangeAspect="1" noChangeArrowheads="1"/>
          </p:cNvPicPr>
          <p:nvPr/>
        </p:nvPicPr>
        <p:blipFill>
          <a:blip r:embed="rId2"/>
          <a:srcRect l="2542" t="1714" r="3391" b="10858"/>
          <a:stretch>
            <a:fillRect/>
          </a:stretch>
        </p:blipFill>
        <p:spPr bwMode="auto">
          <a:xfrm>
            <a:off x="3429000" y="3505200"/>
            <a:ext cx="2100263"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838200"/>
            <a:ext cx="8229600" cy="1143000"/>
          </a:xfrm>
        </p:spPr>
        <p:txBody>
          <a:bodyPr>
            <a:normAutofit fontScale="90000"/>
          </a:bodyPr>
          <a:lstStyle/>
          <a:p>
            <a:pPr algn="ctr" fontAlgn="auto">
              <a:spcAft>
                <a:spcPts val="0"/>
              </a:spcAft>
              <a:defRPr/>
            </a:pPr>
            <a:r>
              <a:rPr lang="en-US" sz="4400" dirty="0" smtClean="0">
                <a:solidFill>
                  <a:schemeClr val="tx1"/>
                </a:solidFill>
              </a:rPr>
              <a:t>Magistrate Warning Procedures</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244739" name="Rectangle 3"/>
          <p:cNvSpPr>
            <a:spLocks noGrp="1" noChangeArrowheads="1"/>
          </p:cNvSpPr>
          <p:nvPr>
            <p:ph type="body" idx="1"/>
          </p:nvPr>
        </p:nvSpPr>
        <p:spPr>
          <a:xfrm>
            <a:off x="304800" y="1752600"/>
            <a:ext cx="8839200" cy="4530725"/>
          </a:xfrm>
        </p:spPr>
        <p:txBody>
          <a:bodyPr>
            <a:normAutofit fontScale="92500" lnSpcReduction="10000"/>
          </a:bodyPr>
          <a:lstStyle/>
          <a:p>
            <a:pPr marL="990600" lvl="1" indent="-533400" fontAlgn="auto">
              <a:lnSpc>
                <a:spcPct val="80000"/>
              </a:lnSpc>
              <a:spcAft>
                <a:spcPts val="0"/>
              </a:spcAft>
              <a:buClr>
                <a:schemeClr val="tx1"/>
              </a:buClr>
              <a:buFontTx/>
              <a:buChar char="•"/>
              <a:defRPr/>
            </a:pPr>
            <a:r>
              <a:rPr lang="en-US" dirty="0" smtClean="0"/>
              <a:t>Notify parents of the arrest first.  You DO NOT have to notify them of your intention to get a statement.  A parent CANNOT invoke a child’s rights.  </a:t>
            </a:r>
          </a:p>
          <a:p>
            <a:pPr marL="990600" lvl="1" indent="-533400" fontAlgn="auto">
              <a:lnSpc>
                <a:spcPct val="80000"/>
              </a:lnSpc>
              <a:spcAft>
                <a:spcPts val="0"/>
              </a:spcAft>
              <a:buClr>
                <a:schemeClr val="tx1"/>
              </a:buClr>
              <a:buFontTx/>
              <a:buChar char="•"/>
              <a:defRPr/>
            </a:pPr>
            <a:r>
              <a:rPr lang="en-US" dirty="0" smtClean="0"/>
              <a:t>Failure to notify parents first may result in the confession being suppressed</a:t>
            </a:r>
          </a:p>
          <a:p>
            <a:pPr marL="990600" lvl="1" indent="-533400" fontAlgn="auto">
              <a:lnSpc>
                <a:spcPct val="80000"/>
              </a:lnSpc>
              <a:spcAft>
                <a:spcPts val="0"/>
              </a:spcAft>
              <a:buClr>
                <a:schemeClr val="tx1"/>
              </a:buClr>
              <a:buFontTx/>
              <a:buChar char="•"/>
              <a:defRPr/>
            </a:pPr>
            <a:r>
              <a:rPr lang="en-US" dirty="0" smtClean="0"/>
              <a:t>Best practice is to not conduct ANY custodial interview until the Magistrate Warning has been read and rights waived</a:t>
            </a:r>
          </a:p>
          <a:p>
            <a:pPr marL="990600" lvl="1" indent="-533400" fontAlgn="auto">
              <a:lnSpc>
                <a:spcPct val="80000"/>
              </a:lnSpc>
              <a:spcAft>
                <a:spcPts val="0"/>
              </a:spcAft>
              <a:buClr>
                <a:schemeClr val="tx1"/>
              </a:buClr>
              <a:buFontTx/>
              <a:buChar char="•"/>
              <a:defRPr/>
            </a:pPr>
            <a:r>
              <a:rPr lang="en-US" dirty="0" smtClean="0"/>
              <a:t>If question the child prior to the Magistrate Warning, read the Miranda Warning</a:t>
            </a:r>
          </a:p>
          <a:p>
            <a:pPr marL="990600" lvl="1" indent="-533400" fontAlgn="auto">
              <a:lnSpc>
                <a:spcPct val="80000"/>
              </a:lnSpc>
              <a:spcAft>
                <a:spcPts val="0"/>
              </a:spcAft>
              <a:buClr>
                <a:schemeClr val="tx1"/>
              </a:buClr>
              <a:buFontTx/>
              <a:buChar char="•"/>
              <a:defRPr/>
            </a:pPr>
            <a:r>
              <a:rPr lang="en-US" dirty="0" smtClean="0"/>
              <a:t>If you read Miranda and obtain an inadmissible oral confession, you must notify the magistrate of the oral statement and magistrate should notify the child the statement is inadmissible</a:t>
            </a:r>
          </a:p>
          <a:p>
            <a:pPr marL="990600" lvl="1" indent="-533400" fontAlgn="auto">
              <a:lnSpc>
                <a:spcPct val="80000"/>
              </a:lnSpc>
              <a:spcAft>
                <a:spcPts val="0"/>
              </a:spcAft>
              <a:buClr>
                <a:schemeClr val="tx1"/>
              </a:buClr>
              <a:buFontTx/>
              <a:buChar char="•"/>
              <a:defRPr/>
            </a:pPr>
            <a:r>
              <a:rPr lang="en-US" dirty="0" smtClean="0"/>
              <a:t>Request magistrate</a:t>
            </a:r>
          </a:p>
          <a:p>
            <a:pPr marL="990600" lvl="1" indent="-533400" fontAlgn="auto">
              <a:lnSpc>
                <a:spcPct val="80000"/>
              </a:lnSpc>
              <a:spcAft>
                <a:spcPts val="0"/>
              </a:spcAft>
              <a:buClr>
                <a:schemeClr val="tx1"/>
              </a:buClr>
              <a:buFontTx/>
              <a:buChar char="•"/>
              <a:defRPr/>
            </a:pPr>
            <a:r>
              <a:rPr lang="en-US" dirty="0" smtClean="0"/>
              <a:t>Leave the room (except at request of magistrate)</a:t>
            </a:r>
          </a:p>
          <a:p>
            <a:pPr marL="990600" lvl="1" indent="-533400" fontAlgn="auto">
              <a:lnSpc>
                <a:spcPct val="80000"/>
              </a:lnSpc>
              <a:spcAft>
                <a:spcPts val="0"/>
              </a:spcAft>
              <a:buClr>
                <a:schemeClr val="tx1"/>
              </a:buClr>
              <a:buFontTx/>
              <a:buChar char="•"/>
              <a:defRPr/>
            </a:pPr>
            <a:r>
              <a:rPr lang="en-US" dirty="0" smtClean="0"/>
              <a:t>Magistrate will read warnings and determine if child is giving a statement voluntarily</a:t>
            </a:r>
          </a:p>
          <a:p>
            <a:pPr marL="990600" lvl="1" indent="-533400" fontAlgn="auto">
              <a:lnSpc>
                <a:spcPct val="80000"/>
              </a:lnSpc>
              <a:spcAft>
                <a:spcPts val="0"/>
              </a:spcAft>
              <a:buFontTx/>
              <a:buChar char="•"/>
              <a:defRPr/>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304800" y="533400"/>
            <a:ext cx="8229600" cy="4530725"/>
          </a:xfrm>
        </p:spPr>
        <p:txBody>
          <a:bodyPr/>
          <a:lstStyle/>
          <a:p>
            <a:pPr marL="990600" lvl="1" indent="-533400">
              <a:buClr>
                <a:schemeClr val="tx1"/>
              </a:buClr>
              <a:buFontTx/>
              <a:buChar char="•"/>
            </a:pPr>
            <a:r>
              <a:rPr lang="en-US" smtClean="0"/>
              <a:t>Magistrate will leave the room</a:t>
            </a:r>
          </a:p>
          <a:p>
            <a:pPr marL="990600" lvl="1" indent="-533400">
              <a:buClr>
                <a:schemeClr val="tx1"/>
              </a:buClr>
              <a:buFontTx/>
              <a:buChar char="•"/>
            </a:pPr>
            <a:r>
              <a:rPr lang="en-US" smtClean="0"/>
              <a:t>Officer goes back in and obtains the statement</a:t>
            </a:r>
          </a:p>
          <a:p>
            <a:pPr marL="990600" lvl="1" indent="-533400">
              <a:buClr>
                <a:schemeClr val="tx1"/>
              </a:buClr>
              <a:buFontTx/>
              <a:buChar char="•"/>
            </a:pPr>
            <a:r>
              <a:rPr lang="en-US" smtClean="0"/>
              <a:t>Officer leaves the room</a:t>
            </a:r>
          </a:p>
          <a:p>
            <a:pPr marL="990600" lvl="1" indent="-533400">
              <a:buClr>
                <a:schemeClr val="tx1"/>
              </a:buClr>
              <a:buFontTx/>
              <a:buChar char="•"/>
            </a:pPr>
            <a:r>
              <a:rPr lang="en-US" smtClean="0"/>
              <a:t>Magistrate goes into room with 2 civilian witnesses to certify the statement</a:t>
            </a:r>
          </a:p>
          <a:p>
            <a:pPr marL="990600" lvl="1" indent="-533400">
              <a:buClr>
                <a:schemeClr val="tx1"/>
              </a:buClr>
              <a:buFontTx/>
              <a:buChar char="•"/>
            </a:pPr>
            <a:r>
              <a:rPr lang="en-US" smtClean="0"/>
              <a:t>Audio and video recorded statements are allowed</a:t>
            </a:r>
          </a:p>
          <a:p>
            <a:pPr marL="990600" lvl="1" indent="-533400">
              <a:buFontTx/>
              <a:buChar char="•"/>
            </a:pPr>
            <a:endParaRPr lang="en-US" smtClean="0">
              <a:solidFill>
                <a:srgbClr val="FFFF00"/>
              </a:solidFill>
            </a:endParaRPr>
          </a:p>
          <a:p>
            <a:endParaRPr lang="en-US" smtClean="0"/>
          </a:p>
        </p:txBody>
      </p:sp>
      <p:pic>
        <p:nvPicPr>
          <p:cNvPr id="67586" name="Picture 3" descr="C:\Documents and Settings\Owner\Desktop\jdstand.jpg"/>
          <p:cNvPicPr>
            <a:picLocks noChangeAspect="1" noChangeArrowheads="1"/>
          </p:cNvPicPr>
          <p:nvPr/>
        </p:nvPicPr>
        <p:blipFill>
          <a:blip r:embed="rId2"/>
          <a:srcRect/>
          <a:stretch>
            <a:fillRect/>
          </a:stretch>
        </p:blipFill>
        <p:spPr bwMode="auto">
          <a:xfrm>
            <a:off x="3413125" y="3124200"/>
            <a:ext cx="16922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81000" y="914400"/>
            <a:ext cx="8229600" cy="1143000"/>
          </a:xfrm>
        </p:spPr>
        <p:txBody>
          <a:bodyPr>
            <a:normAutofit fontScale="90000"/>
          </a:bodyPr>
          <a:lstStyle/>
          <a:p>
            <a:pPr algn="ctr" fontAlgn="auto">
              <a:spcAft>
                <a:spcPts val="0"/>
              </a:spcAft>
              <a:defRPr/>
            </a:pPr>
            <a:r>
              <a:rPr lang="en-US" dirty="0" smtClean="0">
                <a:solidFill>
                  <a:schemeClr val="tx1"/>
                </a:solidFill>
              </a:rPr>
              <a:t>Non-Custodial Interrogation</a:t>
            </a:r>
            <a:r>
              <a:rPr lang="en-US" dirty="0" smtClean="0">
                <a:solidFill>
                  <a:srgbClr val="FFFF00"/>
                </a:solidFill>
              </a:rPr>
              <a:t/>
            </a:r>
            <a:br>
              <a:rPr lang="en-US" dirty="0" smtClean="0">
                <a:solidFill>
                  <a:srgbClr val="FFFF00"/>
                </a:solidFill>
              </a:rPr>
            </a:br>
            <a:endParaRPr lang="en-US" dirty="0" smtClean="0">
              <a:solidFill>
                <a:srgbClr val="FFFF00"/>
              </a:solidFill>
            </a:endParaRPr>
          </a:p>
        </p:txBody>
      </p:sp>
      <p:sp>
        <p:nvSpPr>
          <p:cNvPr id="68610" name="Rectangle 3"/>
          <p:cNvSpPr>
            <a:spLocks noGrp="1" noChangeArrowheads="1"/>
          </p:cNvSpPr>
          <p:nvPr>
            <p:ph type="body" idx="1"/>
          </p:nvPr>
        </p:nvSpPr>
        <p:spPr>
          <a:xfrm>
            <a:off x="457200" y="1752600"/>
            <a:ext cx="8229600" cy="4530725"/>
          </a:xfrm>
        </p:spPr>
        <p:txBody>
          <a:bodyPr/>
          <a:lstStyle/>
          <a:p>
            <a:pPr lvl="1">
              <a:buClr>
                <a:schemeClr val="tx1"/>
              </a:buClr>
              <a:buFontTx/>
              <a:buChar char="•"/>
            </a:pPr>
            <a:r>
              <a:rPr lang="en-US" smtClean="0"/>
              <a:t>Leading factors in showing not in custody:</a:t>
            </a:r>
          </a:p>
          <a:p>
            <a:pPr lvl="2">
              <a:buClr>
                <a:schemeClr val="tx1"/>
              </a:buClr>
              <a:buFont typeface="Wingdings" pitchFamily="2" charset="2"/>
              <a:buChar char="Ø"/>
            </a:pPr>
            <a:r>
              <a:rPr lang="en-US" smtClean="0"/>
              <a:t>Repeated statements to the child that he is not in custody</a:t>
            </a:r>
          </a:p>
          <a:p>
            <a:pPr lvl="2">
              <a:buClr>
                <a:schemeClr val="tx1"/>
              </a:buClr>
              <a:buFont typeface="Wingdings" pitchFamily="2" charset="2"/>
              <a:buChar char="Ø"/>
            </a:pPr>
            <a:r>
              <a:rPr lang="en-US" smtClean="0"/>
              <a:t>Allowing the child to leave</a:t>
            </a:r>
          </a:p>
          <a:p>
            <a:pPr lvl="1">
              <a:buClr>
                <a:schemeClr val="tx1"/>
              </a:buClr>
              <a:buFontTx/>
              <a:buChar char="•"/>
            </a:pPr>
            <a:r>
              <a:rPr lang="en-US" smtClean="0"/>
              <a:t>Have child write on statement or state on audio/video recording that the child is not in custody and free to leave</a:t>
            </a:r>
          </a:p>
          <a:p>
            <a:pPr lvl="1">
              <a:buClr>
                <a:schemeClr val="tx1"/>
              </a:buClr>
              <a:buFontTx/>
              <a:buChar char="•"/>
            </a:pPr>
            <a:r>
              <a:rPr lang="en-US" smtClean="0"/>
              <a:t>No Miranda</a:t>
            </a:r>
          </a:p>
          <a:p>
            <a:pPr lvl="1">
              <a:buClr>
                <a:schemeClr val="tx1"/>
              </a:buClr>
              <a:buFontTx/>
              <a:buChar char="•"/>
            </a:pPr>
            <a:r>
              <a:rPr lang="en-US" smtClean="0"/>
              <a:t>Adult rules apply (CCP 38.22)</a:t>
            </a:r>
          </a:p>
          <a:p>
            <a:pPr lvl="1">
              <a:buClr>
                <a:schemeClr val="tx1"/>
              </a:buClr>
              <a:buFontTx/>
              <a:buChar char="•"/>
            </a:pPr>
            <a:r>
              <a:rPr lang="en-US" smtClean="0"/>
              <a:t>School personnel doing questioning is never in custody</a:t>
            </a:r>
          </a:p>
          <a:p>
            <a:pPr lvl="1">
              <a:buClr>
                <a:schemeClr val="tx1"/>
              </a:buClr>
              <a:buFontTx/>
              <a:buChar char="•"/>
            </a:pPr>
            <a:r>
              <a:rPr lang="en-US" smtClean="0"/>
              <a:t>Becomes custodial if acting as agent of police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381000" y="228600"/>
            <a:ext cx="8229600" cy="1143000"/>
          </a:xfrm>
        </p:spPr>
        <p:txBody>
          <a:bodyPr/>
          <a:lstStyle/>
          <a:p>
            <a:pPr algn="ctr"/>
            <a:r>
              <a:rPr lang="en-US" sz="3600" smtClean="0">
                <a:solidFill>
                  <a:schemeClr val="tx1"/>
                </a:solidFill>
              </a:rPr>
              <a:t>Will the confession be suppressed?</a:t>
            </a:r>
          </a:p>
        </p:txBody>
      </p:sp>
      <p:sp>
        <p:nvSpPr>
          <p:cNvPr id="69634" name="Content Placeholder 2"/>
          <p:cNvSpPr>
            <a:spLocks noGrp="1"/>
          </p:cNvSpPr>
          <p:nvPr>
            <p:ph idx="1"/>
          </p:nvPr>
        </p:nvSpPr>
        <p:spPr>
          <a:xfrm>
            <a:off x="457200" y="1905000"/>
            <a:ext cx="8229600" cy="4530725"/>
          </a:xfrm>
        </p:spPr>
        <p:txBody>
          <a:bodyPr/>
          <a:lstStyle/>
          <a:p>
            <a:pPr>
              <a:buClr>
                <a:schemeClr val="tx1"/>
              </a:buClr>
              <a:buFont typeface="Arial" charset="0"/>
              <a:buChar char="•"/>
            </a:pPr>
            <a:r>
              <a:rPr lang="en-US" sz="2400" smtClean="0"/>
              <a:t>Any statement must first be deemed voluntary</a:t>
            </a:r>
          </a:p>
          <a:p>
            <a:pPr>
              <a:buClr>
                <a:schemeClr val="tx1"/>
              </a:buClr>
              <a:buFont typeface="Arial" charset="0"/>
              <a:buChar char="•"/>
            </a:pPr>
            <a:r>
              <a:rPr lang="en-US" sz="2400" smtClean="0"/>
              <a:t>Voluntariness is decided based on a Totality of the Circumstances</a:t>
            </a:r>
          </a:p>
          <a:p>
            <a:pPr>
              <a:buClr>
                <a:schemeClr val="tx1"/>
              </a:buClr>
              <a:buFont typeface="Arial" charset="0"/>
              <a:buChar char="•"/>
            </a:pPr>
            <a:r>
              <a:rPr lang="en-US" sz="2400" smtClean="0"/>
              <a:t>Can an 11 year old girl who was held by police for 9 hours and who did not consult with a parent or attorney give a voluntary statement?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Grp="1" noChangeArrowheads="1"/>
          </p:cNvSpPr>
          <p:nvPr>
            <p:ph type="title"/>
          </p:nvPr>
        </p:nvSpPr>
        <p:spPr>
          <a:xfrm>
            <a:off x="457200" y="762000"/>
            <a:ext cx="8229600" cy="1143000"/>
          </a:xfrm>
        </p:spPr>
        <p:txBody>
          <a:bodyPr>
            <a:normAutofit fontScale="90000"/>
          </a:bodyPr>
          <a:lstStyle/>
          <a:p>
            <a:pPr algn="ctr" fontAlgn="auto">
              <a:spcAft>
                <a:spcPts val="0"/>
              </a:spcAft>
              <a:defRPr/>
            </a:pPr>
            <a:r>
              <a:rPr lang="en-US" sz="3200" dirty="0" smtClean="0">
                <a:solidFill>
                  <a:schemeClr val="tx1"/>
                </a:solidFill>
              </a:rPr>
              <a:t>Factors a Magistrate considers to decide the voluntariness of a statement</a:t>
            </a:r>
            <a:br>
              <a:rPr lang="en-US" sz="3200" dirty="0" smtClean="0">
                <a:solidFill>
                  <a:schemeClr val="tx1"/>
                </a:solidFill>
              </a:rPr>
            </a:br>
            <a:endParaRPr lang="en-US" sz="3200" dirty="0" smtClean="0">
              <a:solidFill>
                <a:schemeClr val="tx1"/>
              </a:solidFill>
            </a:endParaRPr>
          </a:p>
        </p:txBody>
      </p:sp>
      <p:sp>
        <p:nvSpPr>
          <p:cNvPr id="259077" name="Rectangle 5"/>
          <p:cNvSpPr>
            <a:spLocks noGrp="1" noChangeArrowheads="1"/>
          </p:cNvSpPr>
          <p:nvPr>
            <p:ph type="body" sz="half" idx="1"/>
          </p:nvPr>
        </p:nvSpPr>
        <p:spPr>
          <a:xfrm>
            <a:off x="533400" y="1752600"/>
            <a:ext cx="4038600" cy="4530725"/>
          </a:xfrm>
        </p:spPr>
        <p:txBody>
          <a:bodyPr>
            <a:normAutofit fontScale="92500" lnSpcReduction="10000"/>
          </a:bodyPr>
          <a:lstStyle/>
          <a:p>
            <a:pPr marL="640080" lvl="1" indent="-246888" fontAlgn="auto">
              <a:spcAft>
                <a:spcPts val="0"/>
              </a:spcAft>
              <a:buClr>
                <a:schemeClr val="tx1"/>
              </a:buClr>
              <a:buFontTx/>
              <a:buChar char="•"/>
              <a:defRPr/>
            </a:pPr>
            <a:r>
              <a:rPr lang="en-US" dirty="0" smtClean="0"/>
              <a:t>Age</a:t>
            </a:r>
          </a:p>
          <a:p>
            <a:pPr marL="640080" lvl="1" indent="-246888" fontAlgn="auto">
              <a:spcAft>
                <a:spcPts val="0"/>
              </a:spcAft>
              <a:buClr>
                <a:schemeClr val="tx1"/>
              </a:buClr>
              <a:buFontTx/>
              <a:buChar char="•"/>
              <a:defRPr/>
            </a:pPr>
            <a:r>
              <a:rPr lang="en-US" dirty="0" smtClean="0"/>
              <a:t>Searched</a:t>
            </a:r>
          </a:p>
          <a:p>
            <a:pPr marL="640080" lvl="1" indent="-246888" fontAlgn="auto">
              <a:spcAft>
                <a:spcPts val="0"/>
              </a:spcAft>
              <a:buClr>
                <a:schemeClr val="tx1"/>
              </a:buClr>
              <a:buFontTx/>
              <a:buChar char="•"/>
              <a:defRPr/>
            </a:pPr>
            <a:r>
              <a:rPr lang="en-US" dirty="0" smtClean="0"/>
              <a:t>Parents present</a:t>
            </a:r>
          </a:p>
          <a:p>
            <a:pPr marL="640080" lvl="1" indent="-246888" fontAlgn="auto">
              <a:spcAft>
                <a:spcPts val="0"/>
              </a:spcAft>
              <a:buClr>
                <a:schemeClr val="tx1"/>
              </a:buClr>
              <a:buFontTx/>
              <a:buChar char="•"/>
              <a:defRPr/>
            </a:pPr>
            <a:r>
              <a:rPr lang="en-US" dirty="0" smtClean="0"/>
              <a:t>Miranda Warnings</a:t>
            </a:r>
          </a:p>
          <a:p>
            <a:pPr marL="640080" lvl="1" indent="-246888" fontAlgn="auto">
              <a:spcAft>
                <a:spcPts val="0"/>
              </a:spcAft>
              <a:buClr>
                <a:schemeClr val="tx1"/>
              </a:buClr>
              <a:buFontTx/>
              <a:buChar char="•"/>
              <a:defRPr/>
            </a:pPr>
            <a:r>
              <a:rPr lang="en-US" dirty="0" smtClean="0"/>
              <a:t>Officer’s intentions</a:t>
            </a:r>
          </a:p>
          <a:p>
            <a:pPr marL="640080" lvl="1" indent="-246888" fontAlgn="auto">
              <a:spcAft>
                <a:spcPts val="0"/>
              </a:spcAft>
              <a:buClr>
                <a:schemeClr val="tx1"/>
              </a:buClr>
              <a:buFontTx/>
              <a:buChar char="•"/>
              <a:defRPr/>
            </a:pPr>
            <a:r>
              <a:rPr lang="en-US" dirty="0" smtClean="0"/>
              <a:t>Last meal</a:t>
            </a:r>
          </a:p>
          <a:p>
            <a:pPr marL="640080" lvl="1" indent="-246888" fontAlgn="auto">
              <a:spcAft>
                <a:spcPts val="0"/>
              </a:spcAft>
              <a:buClr>
                <a:schemeClr val="tx1"/>
              </a:buClr>
              <a:buFontTx/>
              <a:buChar char="•"/>
              <a:defRPr/>
            </a:pPr>
            <a:r>
              <a:rPr lang="en-US" dirty="0" smtClean="0"/>
              <a:t>Interview location</a:t>
            </a:r>
          </a:p>
          <a:p>
            <a:pPr marL="640080" lvl="1" indent="-246888" fontAlgn="auto">
              <a:spcAft>
                <a:spcPts val="0"/>
              </a:spcAft>
              <a:buClr>
                <a:schemeClr val="tx1"/>
              </a:buClr>
              <a:buFontTx/>
              <a:buChar char="•"/>
              <a:defRPr/>
            </a:pPr>
            <a:r>
              <a:rPr lang="en-US" dirty="0" smtClean="0"/>
              <a:t>Child’s mental state</a:t>
            </a:r>
          </a:p>
          <a:p>
            <a:pPr marL="640080" lvl="1" indent="-246888" fontAlgn="auto">
              <a:spcAft>
                <a:spcPts val="0"/>
              </a:spcAft>
              <a:buClr>
                <a:schemeClr val="tx1"/>
              </a:buClr>
              <a:buFontTx/>
              <a:buChar char="•"/>
              <a:defRPr/>
            </a:pPr>
            <a:r>
              <a:rPr lang="en-US" dirty="0" smtClean="0"/>
              <a:t>Breaks taken</a:t>
            </a:r>
          </a:p>
          <a:p>
            <a:pPr marL="640080" lvl="1" indent="-246888" fontAlgn="auto">
              <a:spcAft>
                <a:spcPts val="0"/>
              </a:spcAft>
              <a:buClr>
                <a:schemeClr val="tx1"/>
              </a:buClr>
              <a:buFontTx/>
              <a:buChar char="•"/>
              <a:defRPr/>
            </a:pPr>
            <a:r>
              <a:rPr lang="en-US" dirty="0" smtClean="0"/>
              <a:t>Questions</a:t>
            </a:r>
          </a:p>
          <a:p>
            <a:pPr marL="640080" lvl="1" indent="-246888" fontAlgn="auto">
              <a:spcAft>
                <a:spcPts val="0"/>
              </a:spcAft>
              <a:buClr>
                <a:schemeClr val="tx1"/>
              </a:buClr>
              <a:buFontTx/>
              <a:buChar char="•"/>
              <a:defRPr/>
            </a:pPr>
            <a:r>
              <a:rPr lang="en-US" dirty="0" smtClean="0"/>
              <a:t>Mental capacity</a:t>
            </a:r>
          </a:p>
          <a:p>
            <a:pPr marL="640080" lvl="1" indent="-246888" fontAlgn="auto">
              <a:spcAft>
                <a:spcPts val="0"/>
              </a:spcAft>
              <a:buClr>
                <a:schemeClr val="tx1"/>
              </a:buClr>
              <a:buFontTx/>
              <a:buChar char="•"/>
              <a:defRPr/>
            </a:pPr>
            <a:r>
              <a:rPr lang="en-US" dirty="0" smtClean="0"/>
              <a:t>Intelligence</a:t>
            </a:r>
          </a:p>
          <a:p>
            <a:pPr marL="640080" lvl="1" indent="-246888" fontAlgn="auto">
              <a:spcAft>
                <a:spcPts val="0"/>
              </a:spcAft>
              <a:buClr>
                <a:srgbClr val="FFFF00"/>
              </a:buClr>
              <a:buFontTx/>
              <a:buChar char="•"/>
              <a:defRPr/>
            </a:pPr>
            <a:endParaRPr lang="en-US" dirty="0" smtClean="0"/>
          </a:p>
          <a:p>
            <a:pPr marL="640080" lvl="1" indent="-246888" fontAlgn="auto">
              <a:spcAft>
                <a:spcPts val="0"/>
              </a:spcAft>
              <a:buClr>
                <a:srgbClr val="FFFF00"/>
              </a:buClr>
              <a:buFontTx/>
              <a:buChar char="•"/>
              <a:defRPr/>
            </a:pPr>
            <a:endParaRPr lang="en-US" dirty="0" smtClean="0"/>
          </a:p>
        </p:txBody>
      </p:sp>
      <p:sp>
        <p:nvSpPr>
          <p:cNvPr id="259078" name="Rectangle 6"/>
          <p:cNvSpPr>
            <a:spLocks noGrp="1" noChangeArrowheads="1"/>
          </p:cNvSpPr>
          <p:nvPr>
            <p:ph type="body" sz="half" idx="2"/>
          </p:nvPr>
        </p:nvSpPr>
        <p:spPr>
          <a:xfrm>
            <a:off x="4648200" y="1752600"/>
            <a:ext cx="4038600" cy="4530725"/>
          </a:xfrm>
        </p:spPr>
        <p:txBody>
          <a:bodyPr>
            <a:normAutofit fontScale="92500" lnSpcReduction="10000"/>
          </a:bodyPr>
          <a:lstStyle/>
          <a:p>
            <a:pPr marL="640080" lvl="1" indent="-246888" fontAlgn="auto">
              <a:spcAft>
                <a:spcPts val="0"/>
              </a:spcAft>
              <a:buClr>
                <a:schemeClr val="tx1"/>
              </a:buClr>
              <a:buFontTx/>
              <a:buChar char="•"/>
              <a:defRPr/>
            </a:pPr>
            <a:r>
              <a:rPr lang="en-US" dirty="0" smtClean="0"/>
              <a:t>Handcuffed</a:t>
            </a:r>
          </a:p>
          <a:p>
            <a:pPr marL="640080" lvl="1" indent="-246888" fontAlgn="auto">
              <a:spcAft>
                <a:spcPts val="0"/>
              </a:spcAft>
              <a:buClr>
                <a:schemeClr val="tx1"/>
              </a:buClr>
              <a:buFontTx/>
              <a:buChar char="•"/>
              <a:defRPr/>
            </a:pPr>
            <a:r>
              <a:rPr lang="en-US" dirty="0" smtClean="0"/>
              <a:t>Freedom to leave</a:t>
            </a:r>
          </a:p>
          <a:p>
            <a:pPr marL="640080" lvl="1" indent="-246888" fontAlgn="auto">
              <a:spcAft>
                <a:spcPts val="0"/>
              </a:spcAft>
              <a:buClr>
                <a:schemeClr val="tx1"/>
              </a:buClr>
              <a:buFontTx/>
              <a:buChar char="•"/>
              <a:defRPr/>
            </a:pPr>
            <a:r>
              <a:rPr lang="en-US" dirty="0" err="1" smtClean="0"/>
              <a:t>Magistrated</a:t>
            </a:r>
            <a:endParaRPr lang="en-US" dirty="0" smtClean="0"/>
          </a:p>
          <a:p>
            <a:pPr marL="640080" lvl="1" indent="-246888" fontAlgn="auto">
              <a:spcAft>
                <a:spcPts val="0"/>
              </a:spcAft>
              <a:buClr>
                <a:schemeClr val="tx1"/>
              </a:buClr>
              <a:buFontTx/>
              <a:buChar char="•"/>
              <a:defRPr/>
            </a:pPr>
            <a:r>
              <a:rPr lang="en-US" dirty="0" smtClean="0"/>
              <a:t>Prior legal conduct</a:t>
            </a:r>
          </a:p>
          <a:p>
            <a:pPr marL="640080" lvl="1" indent="-246888" fontAlgn="auto">
              <a:spcAft>
                <a:spcPts val="0"/>
              </a:spcAft>
              <a:buClr>
                <a:schemeClr val="tx1"/>
              </a:buClr>
              <a:buFontTx/>
              <a:buChar char="•"/>
              <a:defRPr/>
            </a:pPr>
            <a:r>
              <a:rPr lang="en-US" dirty="0" smtClean="0"/>
              <a:t>Grade level</a:t>
            </a:r>
          </a:p>
          <a:p>
            <a:pPr marL="640080" lvl="1" indent="-246888" fontAlgn="auto">
              <a:spcAft>
                <a:spcPts val="0"/>
              </a:spcAft>
              <a:buClr>
                <a:schemeClr val="tx1"/>
              </a:buClr>
              <a:buFontTx/>
              <a:buChar char="•"/>
              <a:defRPr/>
            </a:pPr>
            <a:r>
              <a:rPr lang="en-US" dirty="0" smtClean="0"/>
              <a:t>Number of officers</a:t>
            </a:r>
          </a:p>
          <a:p>
            <a:pPr marL="640080" lvl="1" indent="-246888" fontAlgn="auto">
              <a:spcAft>
                <a:spcPts val="0"/>
              </a:spcAft>
              <a:buClr>
                <a:schemeClr val="tx1"/>
              </a:buClr>
              <a:buFontTx/>
              <a:buChar char="•"/>
              <a:defRPr/>
            </a:pPr>
            <a:r>
              <a:rPr lang="en-US" dirty="0" smtClean="0"/>
              <a:t>Promises to child</a:t>
            </a:r>
          </a:p>
          <a:p>
            <a:pPr marL="640080" lvl="1" indent="-246888" fontAlgn="auto">
              <a:spcAft>
                <a:spcPts val="0"/>
              </a:spcAft>
              <a:buClr>
                <a:schemeClr val="tx1"/>
              </a:buClr>
              <a:buFontTx/>
              <a:buChar char="•"/>
              <a:defRPr/>
            </a:pPr>
            <a:r>
              <a:rPr lang="en-US" dirty="0" smtClean="0"/>
              <a:t>Writer of statement</a:t>
            </a:r>
          </a:p>
          <a:p>
            <a:pPr marL="640080" lvl="1" indent="-246888" fontAlgn="auto">
              <a:spcAft>
                <a:spcPts val="0"/>
              </a:spcAft>
              <a:buClr>
                <a:schemeClr val="tx1"/>
              </a:buClr>
              <a:buFontTx/>
              <a:buChar char="•"/>
              <a:defRPr/>
            </a:pPr>
            <a:r>
              <a:rPr lang="en-US" dirty="0" smtClean="0"/>
              <a:t>Prior oral statements</a:t>
            </a:r>
          </a:p>
          <a:p>
            <a:pPr marL="640080" lvl="1" indent="-246888" fontAlgn="auto">
              <a:spcAft>
                <a:spcPts val="0"/>
              </a:spcAft>
              <a:buClr>
                <a:schemeClr val="tx1"/>
              </a:buClr>
              <a:buFontTx/>
              <a:buChar char="•"/>
              <a:defRPr/>
            </a:pPr>
            <a:r>
              <a:rPr lang="en-US" dirty="0" smtClean="0"/>
              <a:t>Request for attorney</a:t>
            </a:r>
          </a:p>
          <a:p>
            <a:pPr marL="640080" lvl="1" indent="-246888" fontAlgn="auto">
              <a:spcAft>
                <a:spcPts val="0"/>
              </a:spcAft>
              <a:buClr>
                <a:schemeClr val="tx1"/>
              </a:buClr>
              <a:buFontTx/>
              <a:buChar char="•"/>
              <a:defRPr/>
            </a:pPr>
            <a:r>
              <a:rPr lang="en-US" dirty="0" smtClean="0"/>
              <a:t>Length of interview</a:t>
            </a:r>
          </a:p>
          <a:p>
            <a:pPr marL="640080" lvl="1" indent="-246888" fontAlgn="auto">
              <a:spcAft>
                <a:spcPts val="0"/>
              </a:spcAft>
              <a:buClr>
                <a:schemeClr val="tx1"/>
              </a:buClr>
              <a:buFontTx/>
              <a:buChar char="•"/>
              <a:defRPr/>
            </a:pPr>
            <a:r>
              <a:rPr lang="en-US" dirty="0" smtClean="0"/>
              <a:t>Maturity of child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pPr algn="ctr" fontAlgn="auto">
              <a:spcAft>
                <a:spcPts val="0"/>
              </a:spcAft>
              <a:defRPr/>
            </a:pPr>
            <a:r>
              <a:rPr lang="en-US" sz="4400" dirty="0" smtClean="0">
                <a:solidFill>
                  <a:schemeClr val="tx1"/>
                </a:solidFill>
              </a:rPr>
              <a:t>Polygraph Examination </a:t>
            </a: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r>
              <a:rPr lang="en-US" sz="3600" dirty="0" smtClean="0">
                <a:solidFill>
                  <a:schemeClr val="tx1"/>
                </a:solidFill>
              </a:rPr>
              <a:t>Family Code 51.151 </a:t>
            </a:r>
          </a:p>
        </p:txBody>
      </p:sp>
      <p:sp>
        <p:nvSpPr>
          <p:cNvPr id="71682" name="Rectangle 3"/>
          <p:cNvSpPr>
            <a:spLocks noGrp="1" noChangeArrowheads="1"/>
          </p:cNvSpPr>
          <p:nvPr>
            <p:ph type="body" idx="1"/>
          </p:nvPr>
        </p:nvSpPr>
        <p:spPr>
          <a:xfrm>
            <a:off x="457200" y="2057400"/>
            <a:ext cx="8229600" cy="4530725"/>
          </a:xfrm>
        </p:spPr>
        <p:txBody>
          <a:bodyPr/>
          <a:lstStyle/>
          <a:p>
            <a:pPr marL="609600" indent="-609600">
              <a:buClr>
                <a:schemeClr val="tx1"/>
              </a:buClr>
              <a:buFontTx/>
              <a:buChar char="•"/>
            </a:pPr>
            <a:r>
              <a:rPr lang="en-US" sz="2400" smtClean="0"/>
              <a:t>Prohibited for juvenile suspects unless consent obtained from child’s attorney or juvenile court</a:t>
            </a:r>
          </a:p>
          <a:p>
            <a:pPr marL="609600" indent="-609600">
              <a:buClr>
                <a:schemeClr val="tx1"/>
              </a:buClr>
              <a:buFontTx/>
              <a:buChar char="•"/>
            </a:pPr>
            <a:r>
              <a:rPr lang="en-US" sz="2400" smtClean="0"/>
              <a:t>Allowed for juveniles transferred to adult court</a:t>
            </a:r>
          </a:p>
          <a:p>
            <a:pPr marL="609600" indent="-609600">
              <a:buClr>
                <a:schemeClr val="tx1"/>
              </a:buClr>
              <a:buFontTx/>
              <a:buChar char="•"/>
            </a:pPr>
            <a:r>
              <a:rPr lang="en-US" sz="2400" smtClean="0"/>
              <a:t>Does not prohibit the use of polygraph for child victims</a:t>
            </a:r>
          </a:p>
          <a:p>
            <a:pPr marL="609600" indent="-609600">
              <a:buClr>
                <a:srgbClr val="FFFF00"/>
              </a:buClr>
              <a:buFontTx/>
              <a:buChar char="•"/>
            </a:pPr>
            <a:endParaRPr lang="en-US" sz="2400" smtClean="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title"/>
          </p:nvPr>
        </p:nvSpPr>
        <p:spPr>
          <a:xfrm>
            <a:off x="457200" y="152400"/>
            <a:ext cx="8229600" cy="1143000"/>
          </a:xfrm>
        </p:spPr>
        <p:txBody>
          <a:bodyPr/>
          <a:lstStyle/>
          <a:p>
            <a:r>
              <a:rPr lang="en-US" smtClean="0">
                <a:solidFill>
                  <a:srgbClr val="FFFF00"/>
                </a:solidFill>
              </a:rPr>
              <a:t>Suggested Reading</a:t>
            </a:r>
          </a:p>
        </p:txBody>
      </p:sp>
      <p:sp>
        <p:nvSpPr>
          <p:cNvPr id="72706" name="Rectangle 7"/>
          <p:cNvSpPr>
            <a:spLocks noGrp="1" noChangeArrowheads="1"/>
          </p:cNvSpPr>
          <p:nvPr>
            <p:ph type="body" idx="1"/>
          </p:nvPr>
        </p:nvSpPr>
        <p:spPr>
          <a:xfrm>
            <a:off x="152400" y="1600200"/>
            <a:ext cx="8229600" cy="4525963"/>
          </a:xfrm>
        </p:spPr>
        <p:txBody>
          <a:bodyPr/>
          <a:lstStyle/>
          <a:p>
            <a:pPr>
              <a:lnSpc>
                <a:spcPct val="90000"/>
              </a:lnSpc>
              <a:buClr>
                <a:srgbClr val="FFFF00"/>
              </a:buClr>
              <a:buFontTx/>
              <a:buChar char="•"/>
            </a:pPr>
            <a:r>
              <a:rPr lang="en-US" sz="2800" smtClean="0">
                <a:solidFill>
                  <a:srgbClr val="FFFF00"/>
                </a:solidFill>
              </a:rPr>
              <a:t>On Combat</a:t>
            </a:r>
          </a:p>
          <a:p>
            <a:pPr>
              <a:lnSpc>
                <a:spcPct val="90000"/>
              </a:lnSpc>
              <a:buClr>
                <a:srgbClr val="FFFF00"/>
              </a:buClr>
              <a:buFontTx/>
              <a:buChar char="•"/>
            </a:pPr>
            <a:r>
              <a:rPr lang="en-US" sz="2800" smtClean="0">
                <a:solidFill>
                  <a:srgbClr val="FFFF00"/>
                </a:solidFill>
              </a:rPr>
              <a:t>On Killing</a:t>
            </a:r>
          </a:p>
          <a:p>
            <a:pPr>
              <a:lnSpc>
                <a:spcPct val="90000"/>
              </a:lnSpc>
              <a:buClr>
                <a:srgbClr val="FFFF00"/>
              </a:buClr>
              <a:buFontTx/>
              <a:buChar char="•"/>
            </a:pPr>
            <a:r>
              <a:rPr lang="en-US" sz="2800" smtClean="0">
                <a:solidFill>
                  <a:srgbClr val="FFFF00"/>
                </a:solidFill>
              </a:rPr>
              <a:t>Terror at Beslan</a:t>
            </a:r>
          </a:p>
          <a:p>
            <a:pPr>
              <a:lnSpc>
                <a:spcPct val="90000"/>
              </a:lnSpc>
              <a:buClr>
                <a:srgbClr val="FFFF00"/>
              </a:buClr>
              <a:buFontTx/>
              <a:buChar char="•"/>
            </a:pPr>
            <a:r>
              <a:rPr lang="en-US" sz="2800" smtClean="0">
                <a:solidFill>
                  <a:srgbClr val="FFFF00"/>
                </a:solidFill>
              </a:rPr>
              <a:t>Stop Teaching Our Kids to Kill</a:t>
            </a:r>
          </a:p>
          <a:p>
            <a:pPr>
              <a:lnSpc>
                <a:spcPct val="90000"/>
              </a:lnSpc>
              <a:buClr>
                <a:srgbClr val="FFFF00"/>
              </a:buClr>
              <a:buFontTx/>
              <a:buChar char="•"/>
            </a:pPr>
            <a:r>
              <a:rPr lang="en-US" sz="2800" smtClean="0">
                <a:solidFill>
                  <a:srgbClr val="FFFF00"/>
                </a:solidFill>
              </a:rPr>
              <a:t>Training at the Speed of Life</a:t>
            </a:r>
          </a:p>
          <a:p>
            <a:pPr>
              <a:lnSpc>
                <a:spcPct val="90000"/>
              </a:lnSpc>
              <a:buClr>
                <a:srgbClr val="FFFF00"/>
              </a:buClr>
              <a:buFontTx/>
              <a:buChar char="•"/>
            </a:pPr>
            <a:r>
              <a:rPr lang="en-US" sz="2800" smtClean="0">
                <a:solidFill>
                  <a:srgbClr val="FFFF00"/>
                </a:solidFill>
              </a:rPr>
              <a:t>Deadly Force Encounters</a:t>
            </a:r>
          </a:p>
          <a:p>
            <a:pPr>
              <a:lnSpc>
                <a:spcPct val="90000"/>
              </a:lnSpc>
              <a:buClr>
                <a:srgbClr val="FFFF00"/>
              </a:buClr>
              <a:buFontTx/>
              <a:buChar char="•"/>
            </a:pPr>
            <a:r>
              <a:rPr lang="en-US" sz="2800" smtClean="0">
                <a:solidFill>
                  <a:srgbClr val="FFFF00"/>
                </a:solidFill>
              </a:rPr>
              <a:t>Voices from the Kill Zone</a:t>
            </a:r>
          </a:p>
          <a:p>
            <a:pPr>
              <a:lnSpc>
                <a:spcPct val="90000"/>
              </a:lnSpc>
              <a:buClr>
                <a:srgbClr val="FFFF00"/>
              </a:buClr>
              <a:buFontTx/>
              <a:buChar char="•"/>
            </a:pPr>
            <a:r>
              <a:rPr lang="en-US" sz="2800" smtClean="0">
                <a:solidFill>
                  <a:srgbClr val="FFFF00"/>
                </a:solidFill>
              </a:rPr>
              <a:t>Hollywood vs. America</a:t>
            </a:r>
          </a:p>
          <a:p>
            <a:pPr>
              <a:lnSpc>
                <a:spcPct val="90000"/>
              </a:lnSpc>
              <a:buClr>
                <a:srgbClr val="FFFF00"/>
              </a:buClr>
              <a:buFontTx/>
              <a:buChar char="•"/>
            </a:pPr>
            <a:r>
              <a:rPr lang="en-US" sz="2800" smtClean="0">
                <a:solidFill>
                  <a:srgbClr val="FFFF00"/>
                </a:solidFill>
              </a:rPr>
              <a:t>The Mental Edge</a:t>
            </a:r>
          </a:p>
          <a:p>
            <a:pPr>
              <a:lnSpc>
                <a:spcPct val="90000"/>
              </a:lnSpc>
            </a:pPr>
            <a:endParaRPr lang="en-US" sz="2800" smtClean="0">
              <a:solidFill>
                <a:srgbClr val="FFFF00"/>
              </a:solidFill>
            </a:endParaRPr>
          </a:p>
        </p:txBody>
      </p:sp>
      <p:sp>
        <p:nvSpPr>
          <p:cNvPr id="72707" name="Rectangle 8"/>
          <p:cNvSpPr>
            <a:spLocks noChangeArrowheads="1"/>
          </p:cNvSpPr>
          <p:nvPr/>
        </p:nvSpPr>
        <p:spPr bwMode="auto">
          <a:xfrm>
            <a:off x="0" y="6019800"/>
            <a:ext cx="9144000" cy="825500"/>
          </a:xfrm>
          <a:prstGeom prst="rect">
            <a:avLst/>
          </a:prstGeom>
          <a:noFill/>
          <a:ln w="9525">
            <a:noFill/>
            <a:miter lim="800000"/>
            <a:headEnd/>
            <a:tailEnd/>
          </a:ln>
        </p:spPr>
        <p:txBody>
          <a:bodyPr>
            <a:spAutoFit/>
          </a:bodyPr>
          <a:lstStyle/>
          <a:p>
            <a:pPr eaLnBrk="0" hangingPunct="0"/>
            <a:r>
              <a:rPr lang="en-US" sz="1600">
                <a:solidFill>
                  <a:srgbClr val="FFFF00"/>
                </a:solidFill>
              </a:rPr>
              <a:t>We sleep safely in our beds because rough men stand ready in the night to visit violence on those that would do us harm. </a:t>
            </a:r>
          </a:p>
          <a:p>
            <a:pPr eaLnBrk="0" hangingPunct="0"/>
            <a:r>
              <a:rPr lang="en-US" sz="1600">
                <a:solidFill>
                  <a:srgbClr val="FFFF00"/>
                </a:solidFill>
              </a:rPr>
              <a:t>							George Orwell</a:t>
            </a:r>
          </a:p>
        </p:txBody>
      </p:sp>
      <p:pic>
        <p:nvPicPr>
          <p:cNvPr id="72708" name="Picture 9" descr="CARROLLTON PD LAYOUT DRAFT"/>
          <p:cNvPicPr>
            <a:picLocks noChangeAspect="1" noChangeArrowheads="1"/>
          </p:cNvPicPr>
          <p:nvPr/>
        </p:nvPicPr>
        <p:blipFill>
          <a:blip r:embed="rId2"/>
          <a:srcRect/>
          <a:stretch>
            <a:fillRect/>
          </a:stretch>
        </p:blipFill>
        <p:spPr bwMode="auto">
          <a:xfrm>
            <a:off x="5715000" y="1371600"/>
            <a:ext cx="325913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457200" y="3886200"/>
            <a:ext cx="8229600" cy="1143000"/>
          </a:xfrm>
        </p:spPr>
        <p:txBody>
          <a:bodyPr/>
          <a:lstStyle/>
          <a:p>
            <a:r>
              <a:rPr lang="en-US" sz="4600" smtClean="0"/>
              <a:t>COLE LANGSTON</a:t>
            </a:r>
            <a:br>
              <a:rPr lang="en-US" sz="4600" smtClean="0"/>
            </a:br>
            <a:r>
              <a:rPr lang="en-US" sz="4600" smtClean="0"/>
              <a:t>CARROLLTON POLICE</a:t>
            </a:r>
            <a:br>
              <a:rPr lang="en-US" sz="4600" smtClean="0"/>
            </a:br>
            <a:r>
              <a:rPr lang="en-US" sz="2400" smtClean="0">
                <a:hlinkClick r:id="rId2"/>
              </a:rPr>
              <a:t>COLE.LANGSTON@CITYOFCARROLLTON.COM</a:t>
            </a:r>
            <a:r>
              <a:rPr lang="en-US" sz="2400" smtClean="0"/>
              <a:t/>
            </a:r>
            <a:br>
              <a:rPr lang="en-US" sz="2400" smtClean="0"/>
            </a:br>
            <a:r>
              <a:rPr lang="en-US" sz="4600" smtClean="0"/>
              <a:t>972-968-5438</a:t>
            </a:r>
            <a:br>
              <a:rPr lang="en-US" sz="4600" smtClean="0"/>
            </a:br>
            <a:r>
              <a:rPr lang="en-US" sz="4600" smtClean="0"/>
              <a:t/>
            </a:r>
            <a:br>
              <a:rPr lang="en-US" sz="4600" smtClean="0"/>
            </a:br>
            <a:endParaRPr lang="en-US" sz="46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12"/>
          <p:cNvGrpSpPr>
            <a:grpSpLocks/>
          </p:cNvGrpSpPr>
          <p:nvPr/>
        </p:nvGrpSpPr>
        <p:grpSpPr bwMode="auto">
          <a:xfrm>
            <a:off x="1600200" y="3581400"/>
            <a:ext cx="6781800" cy="2286000"/>
            <a:chOff x="1008" y="2352"/>
            <a:chExt cx="4656" cy="1776"/>
          </a:xfrm>
        </p:grpSpPr>
        <p:pic>
          <p:nvPicPr>
            <p:cNvPr id="73733" name="Picture 12" descr="female police &#10;officer on white &#10;background, portrait. &#10;fotosearch - search &#10;stock photos, &#10;pictures, images, &#10;and photo clipart"/>
            <p:cNvPicPr>
              <a:picLocks noChangeAspect="1" noChangeArrowheads="1"/>
            </p:cNvPicPr>
            <p:nvPr/>
          </p:nvPicPr>
          <p:blipFill>
            <a:blip r:embed="rId3"/>
            <a:srcRect l="32001" r="16000" b="7333"/>
            <a:stretch>
              <a:fillRect/>
            </a:stretch>
          </p:blipFill>
          <p:spPr bwMode="auto">
            <a:xfrm>
              <a:off x="4944" y="2352"/>
              <a:ext cx="720" cy="1776"/>
            </a:xfrm>
            <a:prstGeom prst="rect">
              <a:avLst/>
            </a:prstGeom>
            <a:noFill/>
            <a:ln w="9525">
              <a:noFill/>
              <a:miter lim="800000"/>
              <a:headEnd/>
              <a:tailEnd/>
            </a:ln>
          </p:spPr>
        </p:pic>
        <p:pic>
          <p:nvPicPr>
            <p:cNvPr id="73734" name="Picture 14" descr="SBLE Logo Seal"/>
            <p:cNvPicPr>
              <a:picLocks noChangeAspect="1" noChangeArrowheads="1"/>
            </p:cNvPicPr>
            <p:nvPr/>
          </p:nvPicPr>
          <p:blipFill>
            <a:blip r:embed="rId4"/>
            <a:srcRect/>
            <a:stretch>
              <a:fillRect/>
            </a:stretch>
          </p:blipFill>
          <p:spPr bwMode="auto">
            <a:xfrm>
              <a:off x="3696" y="2592"/>
              <a:ext cx="1338" cy="1386"/>
            </a:xfrm>
            <a:prstGeom prst="rect">
              <a:avLst/>
            </a:prstGeom>
            <a:noFill/>
            <a:ln w="9525">
              <a:noFill/>
              <a:miter lim="800000"/>
              <a:headEnd/>
              <a:tailEnd/>
            </a:ln>
          </p:spPr>
        </p:pic>
        <p:pic>
          <p:nvPicPr>
            <p:cNvPr id="73735" name="Picture 13" descr="ICJS-(color)_W_TxState"/>
            <p:cNvPicPr>
              <a:picLocks noChangeAspect="1" noChangeArrowheads="1"/>
            </p:cNvPicPr>
            <p:nvPr/>
          </p:nvPicPr>
          <p:blipFill>
            <a:blip r:embed="rId5">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73730" name="Picture 4" descr="Police Officer Street Tactical Uniform"/>
          <p:cNvPicPr>
            <a:picLocks noChangeAspect="1" noChangeArrowheads="1"/>
          </p:cNvPicPr>
          <p:nvPr/>
        </p:nvPicPr>
        <p:blipFill>
          <a:blip r:embed="rId6"/>
          <a:srcRect/>
          <a:stretch>
            <a:fillRect/>
          </a:stretch>
        </p:blipFill>
        <p:spPr bwMode="auto">
          <a:xfrm>
            <a:off x="533400" y="3048000"/>
            <a:ext cx="1195388" cy="2743200"/>
          </a:xfrm>
          <a:prstGeom prst="rect">
            <a:avLst/>
          </a:prstGeom>
          <a:noFill/>
          <a:ln w="9525">
            <a:noFill/>
            <a:miter lim="800000"/>
            <a:headEnd/>
            <a:tailEnd/>
          </a:ln>
        </p:spPr>
      </p:pic>
      <p:sp>
        <p:nvSpPr>
          <p:cNvPr id="73731" name="Text Box 11"/>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eaLnBrk="0" hangingPunct="0">
              <a:spcBef>
                <a:spcPct val="50000"/>
              </a:spcBef>
            </a:pPr>
            <a:r>
              <a:rPr lang="en-US" sz="2000"/>
              <a:t>INSTRUCTOR:  OFFICER COLE LANGSTON</a:t>
            </a:r>
          </a:p>
          <a:p>
            <a:pPr eaLnBrk="0" hangingPunct="0">
              <a:spcBef>
                <a:spcPct val="50000"/>
              </a:spcBef>
            </a:pPr>
            <a:r>
              <a:rPr lang="en-US" sz="2000"/>
              <a:t>                           CARROLLTON POLICE DEPARTMENT</a:t>
            </a:r>
          </a:p>
        </p:txBody>
      </p:sp>
      <p:sp>
        <p:nvSpPr>
          <p:cNvPr id="73732" name="Text Box 13"/>
          <p:cNvSpPr txBox="1">
            <a:spLocks noChangeArrowheads="1"/>
          </p:cNvSpPr>
          <p:nvPr/>
        </p:nvSpPr>
        <p:spPr bwMode="auto">
          <a:xfrm>
            <a:off x="0" y="1447800"/>
            <a:ext cx="9144000" cy="1016000"/>
          </a:xfrm>
          <a:prstGeom prst="rect">
            <a:avLst/>
          </a:prstGeom>
          <a:noFill/>
          <a:ln w="9525">
            <a:noFill/>
            <a:miter lim="800000"/>
            <a:headEnd/>
            <a:tailEnd/>
          </a:ln>
        </p:spPr>
        <p:txBody>
          <a:bodyPr>
            <a:spAutoFit/>
          </a:bodyPr>
          <a:lstStyle/>
          <a:p>
            <a:pPr algn="ctr" eaLnBrk="0" hangingPunct="0">
              <a:spcBef>
                <a:spcPct val="50000"/>
              </a:spcBef>
            </a:pPr>
            <a:r>
              <a:rPr lang="en-US" sz="6000" b="1"/>
              <a:t>TEXAS FAMILY CODE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28600"/>
            <a:ext cx="8229600" cy="1143000"/>
          </a:xfrm>
        </p:spPr>
        <p:txBody>
          <a:bodyPr/>
          <a:lstStyle/>
          <a:p>
            <a:pPr algn="ctr"/>
            <a:r>
              <a:rPr lang="en-US" smtClean="0">
                <a:solidFill>
                  <a:schemeClr val="tx1"/>
                </a:solidFill>
              </a:rPr>
              <a:t>Family Code</a:t>
            </a:r>
          </a:p>
        </p:txBody>
      </p:sp>
      <p:sp>
        <p:nvSpPr>
          <p:cNvPr id="21506" name="Content Placeholder 2"/>
          <p:cNvSpPr>
            <a:spLocks noGrp="1"/>
          </p:cNvSpPr>
          <p:nvPr>
            <p:ph idx="1"/>
          </p:nvPr>
        </p:nvSpPr>
        <p:spPr>
          <a:xfrm>
            <a:off x="457200" y="1600200"/>
            <a:ext cx="8458200" cy="4530725"/>
          </a:xfrm>
        </p:spPr>
        <p:txBody>
          <a:bodyPr/>
          <a:lstStyle/>
          <a:p>
            <a:pPr>
              <a:buClr>
                <a:srgbClr val="FFFF00"/>
              </a:buClr>
              <a:buFont typeface="Arial" charset="0"/>
              <a:buChar char="•"/>
            </a:pPr>
            <a:r>
              <a:rPr lang="en-US" sz="2400" smtClean="0"/>
              <a:t>TITLE 1. THE MARRIAGE RELATIONSHIP</a:t>
            </a:r>
          </a:p>
          <a:p>
            <a:pPr>
              <a:buClr>
                <a:srgbClr val="FFFF00"/>
              </a:buClr>
              <a:buFont typeface="Arial" charset="0"/>
              <a:buChar char="•"/>
            </a:pPr>
            <a:r>
              <a:rPr lang="en-US" sz="2400" smtClean="0"/>
              <a:t>TITLE 2. CHILD IN RELATION TO THE FAMILY</a:t>
            </a:r>
          </a:p>
          <a:p>
            <a:pPr>
              <a:buClr>
                <a:srgbClr val="FFFF00"/>
              </a:buClr>
              <a:buFont typeface="Arial" charset="0"/>
              <a:buChar char="•"/>
            </a:pPr>
            <a:r>
              <a:rPr lang="en-US" sz="2400" i="1" smtClean="0">
                <a:solidFill>
                  <a:srgbClr val="FFFF00"/>
                </a:solidFill>
              </a:rPr>
              <a:t>TITLE 3. JUVENILE JUSTICE CODE</a:t>
            </a:r>
          </a:p>
          <a:p>
            <a:pPr>
              <a:buClr>
                <a:srgbClr val="FFFF00"/>
              </a:buClr>
              <a:buFont typeface="Arial" charset="0"/>
              <a:buChar char="•"/>
            </a:pPr>
            <a:r>
              <a:rPr lang="en-US" sz="2400" smtClean="0"/>
              <a:t>TITLE 4. PROTECTIVE ORDERS AND FAMILY VIOLENCE</a:t>
            </a:r>
          </a:p>
          <a:p>
            <a:pPr>
              <a:buClr>
                <a:srgbClr val="FFFF00"/>
              </a:buClr>
              <a:buFont typeface="Arial" charset="0"/>
              <a:buChar char="•"/>
            </a:pPr>
            <a:r>
              <a:rPr lang="en-US" sz="2400" smtClean="0"/>
              <a:t>TITLE 5. THE PARENT-CHILD RELATIONSHIP AND THE SUIT</a:t>
            </a:r>
          </a:p>
          <a:p>
            <a:pPr lvl="4">
              <a:buClr>
                <a:srgbClr val="FFFF00"/>
              </a:buClr>
              <a:buFont typeface="Wingdings 2" pitchFamily="18" charset="2"/>
              <a:buNone/>
            </a:pPr>
            <a:r>
              <a:rPr lang="en-US" sz="2400" smtClean="0"/>
              <a:t>   AFFECTING THE PARENT-CHILD RELATIONSHIP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152400"/>
            <a:ext cx="8229600" cy="1143000"/>
          </a:xfrm>
        </p:spPr>
        <p:txBody>
          <a:bodyPr/>
          <a:lstStyle/>
          <a:p>
            <a:pPr algn="ctr"/>
            <a:r>
              <a:rPr lang="en-US" sz="4000" smtClean="0">
                <a:solidFill>
                  <a:schemeClr val="tx1"/>
                </a:solidFill>
              </a:rPr>
              <a:t>Emancipation</a:t>
            </a:r>
          </a:p>
        </p:txBody>
      </p:sp>
      <p:sp>
        <p:nvSpPr>
          <p:cNvPr id="62467" name="Rectangle 3"/>
          <p:cNvSpPr>
            <a:spLocks noGrp="1" noChangeArrowheads="1"/>
          </p:cNvSpPr>
          <p:nvPr>
            <p:ph type="body" idx="1"/>
          </p:nvPr>
        </p:nvSpPr>
        <p:spPr>
          <a:xfrm>
            <a:off x="228600" y="1143000"/>
            <a:ext cx="8534400" cy="4530725"/>
          </a:xfrm>
        </p:spPr>
        <p:txBody>
          <a:bodyPr>
            <a:normAutofit fontScale="92500"/>
          </a:bodyPr>
          <a:lstStyle/>
          <a:p>
            <a:pPr marL="990600" lvl="1" indent="-533400" fontAlgn="auto">
              <a:spcAft>
                <a:spcPts val="0"/>
              </a:spcAft>
              <a:buClr>
                <a:schemeClr val="tx1"/>
              </a:buClr>
              <a:buFontTx/>
              <a:buNone/>
              <a:defRPr/>
            </a:pPr>
            <a:r>
              <a:rPr lang="en-US" sz="2600" dirty="0" smtClean="0"/>
              <a:t>Allows  a minor to petition for emancipation if the minor is: </a:t>
            </a:r>
          </a:p>
          <a:p>
            <a:pPr marL="609600" indent="-609600" fontAlgn="auto">
              <a:spcAft>
                <a:spcPts val="0"/>
              </a:spcAft>
              <a:buClr>
                <a:schemeClr val="tx1"/>
              </a:buClr>
              <a:buFontTx/>
              <a:buChar char="•"/>
              <a:defRPr/>
            </a:pPr>
            <a:r>
              <a:rPr lang="en-US" sz="2400" dirty="0" smtClean="0"/>
              <a:t>A resident of this state;</a:t>
            </a:r>
          </a:p>
          <a:p>
            <a:pPr marL="609600" indent="-609600" fontAlgn="auto">
              <a:spcAft>
                <a:spcPts val="0"/>
              </a:spcAft>
              <a:buClr>
                <a:schemeClr val="tx1"/>
              </a:buClr>
              <a:buFontTx/>
              <a:buChar char="•"/>
              <a:defRPr/>
            </a:pPr>
            <a:r>
              <a:rPr lang="en-US" sz="2400" dirty="0" smtClean="0"/>
              <a:t>17 years of age, or at least 16 years of age and living separate and apart from the minor's parents, managing conservator, or guardian;  and</a:t>
            </a:r>
          </a:p>
          <a:p>
            <a:pPr marL="609600" indent="-609600" fontAlgn="auto">
              <a:spcAft>
                <a:spcPts val="0"/>
              </a:spcAft>
              <a:buClr>
                <a:schemeClr val="tx1"/>
              </a:buClr>
              <a:buFontTx/>
              <a:buChar char="•"/>
              <a:defRPr/>
            </a:pPr>
            <a:r>
              <a:rPr lang="en-US" sz="2400" dirty="0" smtClean="0"/>
              <a:t>Self-supporting and managing the </a:t>
            </a:r>
          </a:p>
          <a:p>
            <a:pPr marL="609600" indent="-609600" fontAlgn="auto">
              <a:spcAft>
                <a:spcPts val="0"/>
              </a:spcAft>
              <a:buClr>
                <a:schemeClr val="tx1"/>
              </a:buClr>
              <a:buFontTx/>
              <a:buNone/>
              <a:defRPr/>
            </a:pPr>
            <a:r>
              <a:rPr lang="en-US" sz="2400" dirty="0" smtClean="0"/>
              <a:t>	minor's own financial affairs. </a:t>
            </a:r>
          </a:p>
          <a:p>
            <a:pPr marL="609600" indent="-609600" fontAlgn="auto">
              <a:spcAft>
                <a:spcPts val="0"/>
              </a:spcAft>
              <a:buClr>
                <a:schemeClr val="tx1"/>
              </a:buClr>
              <a:buFont typeface="Wingdings" pitchFamily="2" charset="2"/>
              <a:buChar char="Ø"/>
              <a:defRPr/>
            </a:pPr>
            <a:r>
              <a:rPr lang="en-US" sz="2400" dirty="0" smtClean="0"/>
              <a:t>The court shall appoint an amicus </a:t>
            </a:r>
          </a:p>
          <a:p>
            <a:pPr marL="609600" indent="-609600" fontAlgn="auto">
              <a:spcAft>
                <a:spcPts val="0"/>
              </a:spcAft>
              <a:buClr>
                <a:schemeClr val="tx1"/>
              </a:buClr>
              <a:buFont typeface="Wingdings" pitchFamily="2" charset="2"/>
              <a:buNone/>
              <a:defRPr/>
            </a:pPr>
            <a:r>
              <a:rPr lang="en-US" sz="2400" dirty="0" smtClean="0"/>
              <a:t>	attorney or attorney ad </a:t>
            </a:r>
            <a:r>
              <a:rPr lang="en-US" sz="2400" dirty="0" err="1" smtClean="0"/>
              <a:t>litem</a:t>
            </a:r>
            <a:r>
              <a:rPr lang="en-US" sz="2400" dirty="0" smtClean="0"/>
              <a:t> to </a:t>
            </a:r>
          </a:p>
          <a:p>
            <a:pPr marL="609600" indent="-609600" fontAlgn="auto">
              <a:spcAft>
                <a:spcPts val="0"/>
              </a:spcAft>
              <a:buClr>
                <a:schemeClr val="tx1"/>
              </a:buClr>
              <a:buFont typeface="Wingdings" pitchFamily="2" charset="2"/>
              <a:buNone/>
              <a:defRPr/>
            </a:pPr>
            <a:r>
              <a:rPr lang="en-US" sz="2400" dirty="0" smtClean="0"/>
              <a:t>	represent the interest of the </a:t>
            </a:r>
          </a:p>
          <a:p>
            <a:pPr marL="609600" indent="-609600" fontAlgn="auto">
              <a:spcAft>
                <a:spcPts val="0"/>
              </a:spcAft>
              <a:buClr>
                <a:schemeClr val="tx1"/>
              </a:buClr>
              <a:buFont typeface="Wingdings" pitchFamily="2" charset="2"/>
              <a:buNone/>
              <a:defRPr/>
            </a:pPr>
            <a:r>
              <a:rPr lang="en-US" sz="2400" dirty="0" smtClean="0"/>
              <a:t>	petitioner at the hearing.  </a:t>
            </a:r>
          </a:p>
          <a:p>
            <a:pPr marL="609600" indent="-609600" fontAlgn="auto">
              <a:spcAft>
                <a:spcPts val="0"/>
              </a:spcAft>
              <a:buClr>
                <a:srgbClr val="FFFF00"/>
              </a:buClr>
              <a:buFont typeface="Wingdings" pitchFamily="2" charset="2"/>
              <a:buChar char="Ø"/>
              <a:defRPr/>
            </a:pPr>
            <a:endParaRPr lang="en-US" dirty="0" smtClean="0"/>
          </a:p>
        </p:txBody>
      </p:sp>
      <p:pic>
        <p:nvPicPr>
          <p:cNvPr id="22531" name="Picture 4" descr="untitled"/>
          <p:cNvPicPr>
            <a:picLocks noChangeAspect="1" noChangeArrowheads="1"/>
          </p:cNvPicPr>
          <p:nvPr/>
        </p:nvPicPr>
        <p:blipFill>
          <a:blip r:embed="rId2"/>
          <a:srcRect/>
          <a:stretch>
            <a:fillRect/>
          </a:stretch>
        </p:blipFill>
        <p:spPr bwMode="auto">
          <a:xfrm>
            <a:off x="5791200" y="2843213"/>
            <a:ext cx="3175000" cy="409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990600"/>
            <a:ext cx="8229600" cy="1143000"/>
          </a:xfrm>
        </p:spPr>
        <p:txBody>
          <a:bodyPr>
            <a:normAutofit fontScale="90000"/>
          </a:bodyPr>
          <a:lstStyle/>
          <a:p>
            <a:pPr algn="ctr" fontAlgn="auto">
              <a:spcAft>
                <a:spcPts val="0"/>
              </a:spcAft>
              <a:defRPr/>
            </a:pPr>
            <a:r>
              <a:rPr lang="en-US" sz="4400" dirty="0" smtClean="0">
                <a:solidFill>
                  <a:schemeClr val="tx1"/>
                </a:solidFill>
              </a:rPr>
              <a:t>Protective Custody </a:t>
            </a:r>
            <a:r>
              <a:rPr lang="en-US" sz="4000" dirty="0" smtClean="0">
                <a:solidFill>
                  <a:schemeClr val="tx1"/>
                </a:solidFill>
              </a:rPr>
              <a:t/>
            </a:r>
            <a:br>
              <a:rPr lang="en-US" sz="4000" dirty="0" smtClean="0">
                <a:solidFill>
                  <a:schemeClr val="tx1"/>
                </a:solidFill>
              </a:rPr>
            </a:br>
            <a:r>
              <a:rPr lang="en-US" sz="3600" dirty="0" smtClean="0">
                <a:solidFill>
                  <a:schemeClr val="tx1"/>
                </a:solidFill>
              </a:rPr>
              <a:t>Family Code 262.110</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3554" name="Rectangle 3"/>
          <p:cNvSpPr>
            <a:spLocks noGrp="1" noChangeArrowheads="1"/>
          </p:cNvSpPr>
          <p:nvPr>
            <p:ph type="body" idx="1"/>
          </p:nvPr>
        </p:nvSpPr>
        <p:spPr>
          <a:xfrm>
            <a:off x="457200" y="1905000"/>
            <a:ext cx="8458200" cy="4530725"/>
          </a:xfrm>
        </p:spPr>
        <p:txBody>
          <a:bodyPr/>
          <a:lstStyle/>
          <a:p>
            <a:pPr marL="609600" indent="-609600">
              <a:lnSpc>
                <a:spcPct val="80000"/>
              </a:lnSpc>
              <a:buClr>
                <a:schemeClr val="tx1"/>
              </a:buClr>
              <a:buFontTx/>
              <a:buChar char="•"/>
            </a:pPr>
            <a:r>
              <a:rPr lang="en-US" sz="2400" smtClean="0"/>
              <a:t>Child:  Under 18 and has not been married or who has not had the disabilities of minority removed </a:t>
            </a:r>
          </a:p>
          <a:p>
            <a:pPr marL="609600" indent="-609600">
              <a:lnSpc>
                <a:spcPct val="80000"/>
              </a:lnSpc>
              <a:buClr>
                <a:schemeClr val="tx1"/>
              </a:buClr>
              <a:buFontTx/>
              <a:buChar char="•"/>
            </a:pPr>
            <a:r>
              <a:rPr lang="en-US" sz="2400" smtClean="0"/>
              <a:t>An officer may take temporary possession of a child without a court order on discovery of a child in a situation of danger to the child's physical health or safety when the sole purpose is to deliver the child without unnecessary delay to the parent, managing conservator, possessory conservator, guardian, caretaker, or custodian who is presently entitled to possession of the child</a:t>
            </a:r>
          </a:p>
          <a:p>
            <a:pPr marL="609600" indent="-609600">
              <a:lnSpc>
                <a:spcPct val="80000"/>
              </a:lnSpc>
              <a:buClr>
                <a:schemeClr val="tx1"/>
              </a:buClr>
              <a:buFontTx/>
              <a:buChar char="•"/>
            </a:pPr>
            <a:r>
              <a:rPr lang="en-US" sz="2400" smtClean="0"/>
              <a:t>If a parent, guardian, or other person entitled to possession of the child is unavailable, the Department of Protective and Regulatory Services will take possession of the child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1295400"/>
            <a:ext cx="8382000" cy="1524000"/>
          </a:xfrm>
        </p:spPr>
        <p:txBody>
          <a:bodyPr>
            <a:normAutofit fontScale="90000"/>
          </a:bodyPr>
          <a:lstStyle/>
          <a:p>
            <a:pPr algn="ctr" fontAlgn="auto">
              <a:spcAft>
                <a:spcPts val="0"/>
              </a:spcAft>
              <a:defRPr/>
            </a:pP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400" dirty="0" smtClean="0">
                <a:solidFill>
                  <a:schemeClr val="tx1"/>
                </a:solidFill>
              </a:rPr>
              <a:t>Protective Custody Without Intent </a:t>
            </a:r>
            <a:br>
              <a:rPr lang="en-US" sz="4400" dirty="0" smtClean="0">
                <a:solidFill>
                  <a:schemeClr val="tx1"/>
                </a:solidFill>
              </a:rPr>
            </a:br>
            <a:r>
              <a:rPr lang="en-US" sz="4400" dirty="0" smtClean="0">
                <a:solidFill>
                  <a:schemeClr val="tx1"/>
                </a:solidFill>
              </a:rPr>
              <a:t>to Return Child </a:t>
            </a:r>
            <a:r>
              <a:rPr lang="en-US" sz="4000" dirty="0" smtClean="0">
                <a:solidFill>
                  <a:schemeClr val="tx1"/>
                </a:solidFill>
              </a:rPr>
              <a:t/>
            </a:r>
            <a:br>
              <a:rPr lang="en-US" sz="4000" dirty="0" smtClean="0">
                <a:solidFill>
                  <a:schemeClr val="tx1"/>
                </a:solidFill>
              </a:rPr>
            </a:br>
            <a:r>
              <a:rPr lang="en-US" sz="3600" dirty="0" smtClean="0">
                <a:solidFill>
                  <a:schemeClr val="tx1"/>
                </a:solidFill>
              </a:rPr>
              <a:t>Family Code 262104</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24578" name="Rectangle 3"/>
          <p:cNvSpPr>
            <a:spLocks noGrp="1" noChangeArrowheads="1"/>
          </p:cNvSpPr>
          <p:nvPr>
            <p:ph type="body" idx="1"/>
          </p:nvPr>
        </p:nvSpPr>
        <p:spPr>
          <a:xfrm>
            <a:off x="457200" y="2667000"/>
            <a:ext cx="8229600" cy="4530725"/>
          </a:xfrm>
        </p:spPr>
        <p:txBody>
          <a:bodyPr/>
          <a:lstStyle/>
          <a:p>
            <a:pPr marL="609600" indent="-609600">
              <a:lnSpc>
                <a:spcPct val="80000"/>
              </a:lnSpc>
              <a:buClr>
                <a:schemeClr val="tx1"/>
              </a:buClr>
              <a:buFontTx/>
              <a:buChar char="•"/>
            </a:pPr>
            <a:r>
              <a:rPr lang="en-US" sz="2400" smtClean="0"/>
              <a:t>Child:  Under 18 and has not been married or who has not had the disabilities of minority removed </a:t>
            </a:r>
          </a:p>
          <a:p>
            <a:pPr marL="609600" indent="-609600">
              <a:lnSpc>
                <a:spcPct val="80000"/>
              </a:lnSpc>
              <a:buClr>
                <a:schemeClr val="tx1"/>
              </a:buClr>
              <a:buFontTx/>
              <a:buChar char="•"/>
            </a:pPr>
            <a:r>
              <a:rPr lang="en-US" sz="2400" smtClean="0"/>
              <a:t>If there is no time to obtain a temporary restraining order or attachment before taking possession of a child consistent with the health and safety of that child, an authorized representative of the Department of Family and Protective Services, a law enforcement officer, or a juvenile probation officer may take possession of a child without a court order under the following conditions, only: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libri"/>
        <a:ea typeface=""/>
        <a:cs typeface=""/>
      </a:majorFont>
      <a:minorFont>
        <a:latin typeface="Cambri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3590</TotalTime>
  <Pages>4</Pages>
  <Words>4638</Words>
  <Application>Microsoft Office PowerPoint</Application>
  <PresentationFormat>Letter Paper (8.5x11 in)</PresentationFormat>
  <Paragraphs>372</Paragraphs>
  <Slides>58</Slides>
  <Notes>2</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58</vt:i4>
      </vt:variant>
    </vt:vector>
  </HeadingPairs>
  <TitlesOfParts>
    <vt:vector size="68" baseType="lpstr">
      <vt:lpstr>Times</vt:lpstr>
      <vt:lpstr>Arial</vt:lpstr>
      <vt:lpstr>Calibri</vt:lpstr>
      <vt:lpstr>Cambria</vt:lpstr>
      <vt:lpstr>Wingdings 2</vt:lpstr>
      <vt:lpstr>Helvetica</vt:lpstr>
      <vt:lpstr>Monotype Sorts</vt:lpstr>
      <vt:lpstr>Wingdings</vt:lpstr>
      <vt:lpstr>Flow</vt:lpstr>
      <vt:lpstr>Flow</vt:lpstr>
      <vt:lpstr>Slide 1</vt:lpstr>
      <vt:lpstr>History Lesson</vt:lpstr>
      <vt:lpstr>What is a Juvenile/Minor?</vt:lpstr>
      <vt:lpstr>Slide 4</vt:lpstr>
      <vt:lpstr>Slide 5</vt:lpstr>
      <vt:lpstr>Family Code</vt:lpstr>
      <vt:lpstr>Emancipation</vt:lpstr>
      <vt:lpstr>Protective Custody  Family Code 262.110 </vt:lpstr>
      <vt:lpstr>    Protective Custody Without Intent  to Return Child  Family Code 262104 </vt:lpstr>
      <vt:lpstr>Slide 10</vt:lpstr>
      <vt:lpstr>Slide 11</vt:lpstr>
      <vt:lpstr>Possession and Delivery of  Missing Child  Family Code Sec. 262.007 </vt:lpstr>
      <vt:lpstr>Arresting Juveniles</vt:lpstr>
      <vt:lpstr>Age Affecting Criminal Responsibility Penal Code 8.07  </vt:lpstr>
      <vt:lpstr>Slide 15</vt:lpstr>
      <vt:lpstr>What is a Child? Family Code 51.02</vt:lpstr>
      <vt:lpstr>Child in Need of Supervision  Family Code 51.03  </vt:lpstr>
      <vt:lpstr>Slide 18</vt:lpstr>
      <vt:lpstr>Delinquent Conduct  Family Code 51.03 </vt:lpstr>
      <vt:lpstr>Taking Into Custody Family Code 52.01 </vt:lpstr>
      <vt:lpstr>Slide 21</vt:lpstr>
      <vt:lpstr>What do I do with this child now? Family Code 52.02 </vt:lpstr>
      <vt:lpstr>Slide 23</vt:lpstr>
      <vt:lpstr>Notifying the Parents</vt:lpstr>
      <vt:lpstr>Bad Cop, No Donut</vt:lpstr>
      <vt:lpstr>Places and Conditions of Detention Family Code 51.12 </vt:lpstr>
      <vt:lpstr>Juvenile Processing Office  Family Code 52.025  </vt:lpstr>
      <vt:lpstr>Place of Non-Secure Custody  CCP 45.058</vt:lpstr>
      <vt:lpstr>Place of Non-Secure Custody  CCP 45.058</vt:lpstr>
      <vt:lpstr>Warning Notice Family Code 52.01</vt:lpstr>
      <vt:lpstr>Right of Access to a Child Family Code 61.103  </vt:lpstr>
      <vt:lpstr>Photographs and Fingerprints </vt:lpstr>
      <vt:lpstr>Physical Records or Files Family Code 58.007</vt:lpstr>
      <vt:lpstr>Offenses Involving Guns  Family Code 53.02 (f)</vt:lpstr>
      <vt:lpstr>Slide 35</vt:lpstr>
      <vt:lpstr>Photos and Fingerprints of  Runaways Family Code 58.0022 </vt:lpstr>
      <vt:lpstr>City of Carrollton Ordinance </vt:lpstr>
      <vt:lpstr>Runaway State Law</vt:lpstr>
      <vt:lpstr>Missing Child State Law  Code of Criminal Procedure 63.001</vt:lpstr>
      <vt:lpstr>Law Enforcement Requirements Code of Criminal Procedure 63.009  </vt:lpstr>
      <vt:lpstr>Attorney General Opinion  No. JC-0229 (2000)</vt:lpstr>
      <vt:lpstr>Attorney General Opinion  No. GA-0125 (2003)</vt:lpstr>
      <vt:lpstr>Slide 43</vt:lpstr>
      <vt:lpstr>Waiver of Rights Family Code 51.09</vt:lpstr>
      <vt:lpstr>Admissibility of a Statement of a Child Family Code 51.095</vt:lpstr>
      <vt:lpstr>Slide 46</vt:lpstr>
      <vt:lpstr>Is He In “Custody?”</vt:lpstr>
      <vt:lpstr>Allows 4 Types of Custodial Statements</vt:lpstr>
      <vt:lpstr>I Want My Mommy!</vt:lpstr>
      <vt:lpstr>Magistrate Warning Procedures </vt:lpstr>
      <vt:lpstr>Slide 51</vt:lpstr>
      <vt:lpstr>Non-Custodial Interrogation </vt:lpstr>
      <vt:lpstr>Will the confession be suppressed?</vt:lpstr>
      <vt:lpstr>Factors a Magistrate considers to decide the voluntariness of a statement </vt:lpstr>
      <vt:lpstr>Polygraph Examination   Family Code 51.151 </vt:lpstr>
      <vt:lpstr>Suggested Reading</vt:lpstr>
      <vt:lpstr>COLE LANGSTON CARROLLTON POLICE COLE.LANGSTON@CITYOFCARROLLTON.COM 972-968-5438  </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 TEXAS FAMILY CODE</dc:title>
  <dc:subject/>
  <dc:creator>Director</dc:creator>
  <cp:keywords/>
  <dc:description/>
  <cp:lastModifiedBy>localuser</cp:lastModifiedBy>
  <cp:revision>158</cp:revision>
  <cp:lastPrinted>2005-03-02T16:54:41Z</cp:lastPrinted>
  <dcterms:created xsi:type="dcterms:W3CDTF">1999-09-14T12:48:47Z</dcterms:created>
  <dcterms:modified xsi:type="dcterms:W3CDTF">2010-06-21T21:16:09Z</dcterms:modified>
</cp:coreProperties>
</file>